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5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114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5ACF7F-3B4E-40C1-A8A6-3FB8AB2689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2F6C968-931C-449D-A873-C1BDA63742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D2683CA-FBC3-45A4-8873-29CD7D43D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5AF1-8073-470A-8AF3-6562796B7781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5645EB-D487-4C02-B97E-13B2A5762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E1A9A9-0177-4E51-90CF-7EA49C106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07814-CA9E-46F9-8681-8FC4A3D75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12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A7B4C6-F4E6-4FDC-AC5C-DCB937DF6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A094D68-D19B-442F-B700-E262B42211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53A91B-4B59-40F9-8ACF-A07FFC3A7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5AF1-8073-470A-8AF3-6562796B7781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59CFE4-3653-4FE3-B0AD-13E8092E9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7BB35B-AB90-46B6-AB0B-945EC9E9F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07814-CA9E-46F9-8681-8FC4A3D75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94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502D1EE-7D32-4022-BF61-0ADBA99292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17A60DC-B28F-487E-9CDE-8224154F5E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C6FBECC-7463-47F3-99B3-C08AAC2AF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5AF1-8073-470A-8AF3-6562796B7781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D673A13-1B5F-4C88-9F8A-184877DD5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88CC73-3690-4DF3-B13F-8A219892C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07814-CA9E-46F9-8681-8FC4A3D75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279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BCDB2F-212E-45BD-9C81-D564402C4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42AA0C-E2EA-4708-966D-EA3DD7987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19B3B8-BEE4-4C74-9BFF-16BCFA982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5AF1-8073-470A-8AF3-6562796B7781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E8C681A-297A-408A-975E-6CA23AFEA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4717E05-929F-43C7-8A33-37078195D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07814-CA9E-46F9-8681-8FC4A3D75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87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C9B315-C16F-4F40-AAB6-0295B060F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C39B1D1-184B-43D0-9E3B-FA42C671A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AB176E8-55B2-4525-B6CE-7A8C6202C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5AF1-8073-470A-8AF3-6562796B7781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17CC9C-E440-4464-AD32-EAFA1ABDE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0804D42-D3F6-4134-A564-F32E6630F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07814-CA9E-46F9-8681-8FC4A3D75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85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F5ADBC-7399-4D33-8132-2A5F7F02C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77997F-16FE-47CA-8F9A-1CB0DF5E69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9DBD4EA-B4A3-427A-A643-757853A7AA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3A6E7FB-E648-4A64-B6D8-B24B221D1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5AF1-8073-470A-8AF3-6562796B7781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24EE187-EC4B-42FF-9859-F1392E7A9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2F28536-567E-411A-9F6A-829E8F625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07814-CA9E-46F9-8681-8FC4A3D75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969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4B001F-C882-4333-9B73-31D9EFA92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131944F-9BE1-42DE-85FD-BE22EAD98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B400A85-08A6-4AC8-8D30-9C65C51E1B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88698E7-F609-425F-BC17-C899F8187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AD15548-B7D4-4F64-9EB1-36380CF388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A306493-018F-4724-98F0-0B4780EE0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5AF1-8073-470A-8AF3-6562796B7781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9E3A690-C083-4550-846B-55C0B5919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8883398-4090-468F-885C-697ACD98A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07814-CA9E-46F9-8681-8FC4A3D75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052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F3F781-DBC6-4DF8-96C0-2035010CE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F12C96B-892F-4748-BD6D-1016BC8FE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5AF1-8073-470A-8AF3-6562796B7781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3CC56FA-E71D-4991-9C98-E6CFB46D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3C418CC-19DD-4972-A9A6-3AACBB9AD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07814-CA9E-46F9-8681-8FC4A3D75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92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131EF2D-81F0-4BB7-B726-DEB02ABB4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5AF1-8073-470A-8AF3-6562796B7781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1078D8B-B130-425A-839B-D6E185CBC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2043131-E38A-4CA0-B5B4-214369016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07814-CA9E-46F9-8681-8FC4A3D75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76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6B73AA-2970-4795-AFE3-A7D49D5D6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81908D-E27D-4678-A6C6-59DFE1D69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2BD444E-C3A4-43F7-A819-0F4D263468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06DD97-DA55-4CDC-B539-9CECEF31C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5AF1-8073-470A-8AF3-6562796B7781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A648F9F-39FF-4E90-B067-CB8B1BF09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49BCEBF-92F2-4EB6-944F-175B6CEF7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07814-CA9E-46F9-8681-8FC4A3D75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386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ECC372-9663-4EE8-8C83-17E5B4925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D37C439-7914-46DF-A8F5-642A4274AF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CF8D373-8ABD-44DC-96DD-F2D4067B96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314909F-748A-45E0-9C33-D940789B3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5AF1-8073-470A-8AF3-6562796B7781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52F7601-4975-40DF-8E4E-D3E908511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02E5500-33DB-47B7-938A-AAF429D16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07814-CA9E-46F9-8681-8FC4A3D75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499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ACD6C3F-B09F-48A8-ACBC-0D35BBB92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5E7D410-5DF8-4B07-ACDD-DC1A77E30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420890-08B5-4D39-84E5-6663505B62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D5AF1-8073-470A-8AF3-6562796B7781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EE668E-A535-48D9-8161-DBC73E1464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D3149A-1B5E-4E05-8A99-F4636EB04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07814-CA9E-46F9-8681-8FC4A3D75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12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F9A0989D-AD2E-4320-9B2B-3BD3BCC63362}"/>
              </a:ext>
            </a:extLst>
          </p:cNvPr>
          <p:cNvSpPr txBox="1">
            <a:spLocks/>
          </p:cNvSpPr>
          <p:nvPr/>
        </p:nvSpPr>
        <p:spPr>
          <a:xfrm>
            <a:off x="598055" y="241650"/>
            <a:ext cx="7863268" cy="1330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rgbClr val="595E61"/>
                </a:solidFill>
                <a:latin typeface="Avenir Next LT Pro" panose="020B05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 sz="3600" dirty="0"/>
              <a:t>STATEWIDE WATER EDUCATION ACTION PLAN  (SWEAP)</a:t>
            </a:r>
          </a:p>
        </p:txBody>
      </p:sp>
      <p:pic>
        <p:nvPicPr>
          <p:cNvPr id="5" name="Picture 4" descr="A group of people standing next to a tree&#10;&#10;Description automatically generated">
            <a:extLst>
              <a:ext uri="{FF2B5EF4-FFF2-40B4-BE49-F238E27FC236}">
                <a16:creationId xmlns:a16="http://schemas.microsoft.com/office/drawing/2014/main" xmlns="" id="{C66F97B9-2D60-4B40-AA6C-683C16D696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" t="42955" r="-98" b="13213"/>
          <a:stretch/>
        </p:blipFill>
        <p:spPr>
          <a:xfrm>
            <a:off x="0" y="1659157"/>
            <a:ext cx="12192000" cy="4008133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xmlns="" id="{500DFCAA-DD16-4D76-BCC0-752DCA2B743A}"/>
              </a:ext>
            </a:extLst>
          </p:cNvPr>
          <p:cNvSpPr txBox="1">
            <a:spLocks/>
          </p:cNvSpPr>
          <p:nvPr/>
        </p:nvSpPr>
        <p:spPr>
          <a:xfrm>
            <a:off x="795853" y="5964867"/>
            <a:ext cx="3641560" cy="4214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595E61"/>
                </a:solidFill>
                <a:latin typeface="Avenir Next LT Pro" panose="020B0504020202020204" pitchFamily="34" charset="0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rgbClr val="595E61"/>
                </a:solidFill>
              </a:rPr>
              <a:t>JAYLA POPPLETON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6CBEDDB3-152E-4AAF-B3D4-0A60307F9FDF}"/>
              </a:ext>
            </a:extLst>
          </p:cNvPr>
          <p:cNvSpPr txBox="1">
            <a:spLocks/>
          </p:cNvSpPr>
          <p:nvPr/>
        </p:nvSpPr>
        <p:spPr>
          <a:xfrm>
            <a:off x="785220" y="6311838"/>
            <a:ext cx="5434263" cy="317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595E61"/>
                </a:solidFill>
                <a:latin typeface="Avenir Next LT Pro" panose="020B0504020202020204" pitchFamily="34" charset="0"/>
                <a:ea typeface="+mj-ea"/>
                <a:cs typeface="+mj-cs"/>
              </a:defRPr>
            </a:lvl1pPr>
          </a:lstStyle>
          <a:p>
            <a:r>
              <a:rPr lang="en-US" sz="1400" b="0" dirty="0">
                <a:solidFill>
                  <a:srgbClr val="595E61"/>
                </a:solidFill>
              </a:rPr>
              <a:t>Executive Director, Water Education Colorado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751279B-3FAB-4FB1-A830-88111A9E5406}"/>
              </a:ext>
            </a:extLst>
          </p:cNvPr>
          <p:cNvGrpSpPr/>
          <p:nvPr/>
        </p:nvGrpSpPr>
        <p:grpSpPr>
          <a:xfrm>
            <a:off x="0" y="1660264"/>
            <a:ext cx="3791506" cy="1529042"/>
            <a:chOff x="0" y="1629953"/>
            <a:chExt cx="3791506" cy="152904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1E888DC6-4513-484D-9591-3EDDCF4471F3}"/>
                </a:ext>
              </a:extLst>
            </p:cNvPr>
            <p:cNvGrpSpPr/>
            <p:nvPr userDrawn="1"/>
          </p:nvGrpSpPr>
          <p:grpSpPr>
            <a:xfrm>
              <a:off x="0" y="2237650"/>
              <a:ext cx="3791506" cy="921345"/>
              <a:chOff x="8400492" y="3517306"/>
              <a:chExt cx="3791506" cy="921345"/>
            </a:xfrm>
            <a:scene3d>
              <a:camera prst="orthographicFront">
                <a:rot lat="10800000" lon="0" rev="10800000"/>
              </a:camera>
              <a:lightRig rig="threePt" dir="t"/>
            </a:scene3d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0B7DCECA-8C92-4BE9-8B76-ED3586D221C2}"/>
                  </a:ext>
                </a:extLst>
              </p:cNvPr>
              <p:cNvSpPr/>
              <p:nvPr userDrawn="1"/>
            </p:nvSpPr>
            <p:spPr>
              <a:xfrm>
                <a:off x="8867775" y="3525254"/>
                <a:ext cx="3324223" cy="913397"/>
              </a:xfrm>
              <a:prstGeom prst="rect">
                <a:avLst/>
              </a:prstGeom>
              <a:solidFill>
                <a:srgbClr val="004B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Isosceles Triangle 15">
                <a:extLst>
                  <a:ext uri="{FF2B5EF4-FFF2-40B4-BE49-F238E27FC236}">
                    <a16:creationId xmlns:a16="http://schemas.microsoft.com/office/drawing/2014/main" xmlns="" id="{37C147A4-F73F-4929-87EC-243E5AE613BD}"/>
                  </a:ext>
                </a:extLst>
              </p:cNvPr>
              <p:cNvSpPr/>
              <p:nvPr userDrawn="1"/>
            </p:nvSpPr>
            <p:spPr>
              <a:xfrm>
                <a:off x="8400492" y="3517306"/>
                <a:ext cx="910581" cy="921345"/>
              </a:xfrm>
              <a:prstGeom prst="triangle">
                <a:avLst/>
              </a:prstGeom>
              <a:solidFill>
                <a:srgbClr val="004B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36653E4F-24CA-48DE-A6D1-95B9CA2CB165}"/>
                </a:ext>
              </a:extLst>
            </p:cNvPr>
            <p:cNvGrpSpPr/>
            <p:nvPr userDrawn="1"/>
          </p:nvGrpSpPr>
          <p:grpSpPr>
            <a:xfrm>
              <a:off x="9360" y="1629954"/>
              <a:ext cx="2799502" cy="615643"/>
              <a:chOff x="9392497" y="3026573"/>
              <a:chExt cx="2799502" cy="615643"/>
            </a:xfrm>
            <a:scene3d>
              <a:camera prst="orthographicFront">
                <a:rot lat="10800000" lon="0" rev="10800000"/>
              </a:camera>
              <a:lightRig rig="threePt" dir="t"/>
            </a:scene3d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99ED9FFD-724A-4412-AFBB-1B361EBA1151}"/>
                  </a:ext>
                </a:extLst>
              </p:cNvPr>
              <p:cNvSpPr/>
              <p:nvPr userDrawn="1"/>
            </p:nvSpPr>
            <p:spPr>
              <a:xfrm>
                <a:off x="9676263" y="3032073"/>
                <a:ext cx="2515736" cy="610143"/>
              </a:xfrm>
              <a:prstGeom prst="rect">
                <a:avLst/>
              </a:prstGeom>
              <a:solidFill>
                <a:srgbClr val="84B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Isosceles Triangle 13">
                <a:extLst>
                  <a:ext uri="{FF2B5EF4-FFF2-40B4-BE49-F238E27FC236}">
                    <a16:creationId xmlns:a16="http://schemas.microsoft.com/office/drawing/2014/main" xmlns="" id="{6F48E638-CF1A-4B1C-8588-9855EC37DB67}"/>
                  </a:ext>
                </a:extLst>
              </p:cNvPr>
              <p:cNvSpPr/>
              <p:nvPr userDrawn="1"/>
            </p:nvSpPr>
            <p:spPr>
              <a:xfrm>
                <a:off x="9392497" y="3026573"/>
                <a:ext cx="603014" cy="615643"/>
              </a:xfrm>
              <a:prstGeom prst="triangle">
                <a:avLst/>
              </a:prstGeom>
              <a:solidFill>
                <a:srgbClr val="84B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Title Placeholder 1">
              <a:extLst>
                <a:ext uri="{FF2B5EF4-FFF2-40B4-BE49-F238E27FC236}">
                  <a16:creationId xmlns:a16="http://schemas.microsoft.com/office/drawing/2014/main" xmlns="" id="{46E063F9-6F55-402C-905C-2FEC4A9364C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02240" y="2303329"/>
              <a:ext cx="3202404" cy="82592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0" kern="1200">
                  <a:solidFill>
                    <a:srgbClr val="595E61"/>
                  </a:solidFill>
                  <a:latin typeface="Avenir Next LT Pro" panose="020B0504020202020204" pitchFamily="34" charset="0"/>
                  <a:ea typeface="+mj-ea"/>
                  <a:cs typeface="+mj-cs"/>
                </a:defRPr>
              </a:lvl1pPr>
            </a:lstStyle>
            <a:p>
              <a:r>
                <a:rPr lang="en-US" sz="1200" b="0" kern="1200" dirty="0">
                  <a:solidFill>
                    <a:schemeClr val="bg1"/>
                  </a:solidFill>
                  <a:effectLst/>
                  <a:latin typeface="Avenir Next LT Pro" panose="020B0504020202020204" pitchFamily="34" charset="0"/>
                  <a:ea typeface="+mj-ea"/>
                  <a:cs typeface="+mj-cs"/>
                </a:rPr>
                <a:t>“Colorado’s first statewide education </a:t>
              </a:r>
              <a:br>
                <a:rPr lang="en-US" sz="1200" b="0" kern="1200" dirty="0">
                  <a:solidFill>
                    <a:schemeClr val="bg1"/>
                  </a:solidFill>
                  <a:effectLst/>
                  <a:latin typeface="Avenir Next LT Pro" panose="020B0504020202020204" pitchFamily="34" charset="0"/>
                  <a:ea typeface="+mj-ea"/>
                  <a:cs typeface="+mj-cs"/>
                </a:rPr>
              </a:br>
              <a:r>
                <a:rPr lang="en-US" sz="1200" b="0" kern="1200" dirty="0">
                  <a:solidFill>
                    <a:schemeClr val="bg1"/>
                  </a:solidFill>
                  <a:effectLst/>
                  <a:latin typeface="Avenir Next LT Pro" panose="020B0504020202020204" pitchFamily="34" charset="0"/>
                  <a:ea typeface="+mj-ea"/>
                  <a:cs typeface="+mj-cs"/>
                </a:rPr>
                <a:t>action plan designed to support the Water Plan’s goal of sustainable water by 2050.”</a:t>
              </a:r>
              <a:endParaRPr lang="en-US" sz="1050" b="0" dirty="0">
                <a:solidFill>
                  <a:schemeClr val="bg1"/>
                </a:solidFill>
              </a:endParaRPr>
            </a:p>
          </p:txBody>
        </p:sp>
        <p:sp>
          <p:nvSpPr>
            <p:cNvPr id="12" name="Title Placeholder 1">
              <a:extLst>
                <a:ext uri="{FF2B5EF4-FFF2-40B4-BE49-F238E27FC236}">
                  <a16:creationId xmlns:a16="http://schemas.microsoft.com/office/drawing/2014/main" xmlns="" id="{9742EAE4-967C-4523-8474-C5D18F89AAE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02240" y="1629953"/>
              <a:ext cx="2351248" cy="69747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0" kern="1200">
                  <a:solidFill>
                    <a:srgbClr val="595E61"/>
                  </a:solidFill>
                  <a:latin typeface="Avenir Next LT Pro" panose="020B0504020202020204" pitchFamily="34" charset="0"/>
                  <a:ea typeface="+mj-ea"/>
                  <a:cs typeface="+mj-cs"/>
                </a:defRPr>
              </a:lvl1pPr>
            </a:lstStyle>
            <a:p>
              <a:r>
                <a:rPr lang="en-US" sz="1600" b="1" dirty="0">
                  <a:solidFill>
                    <a:schemeClr val="bg1"/>
                  </a:solidFill>
                </a:rPr>
                <a:t>SOUTH PLATTE BASIN ROUNDTABLE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F6EDED4-76D2-4389-87DD-3B56023E30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38648" y="5941955"/>
            <a:ext cx="2355233" cy="64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552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D4216CE-DB6B-4FBD-A101-76F76197ABBB}"/>
              </a:ext>
            </a:extLst>
          </p:cNvPr>
          <p:cNvSpPr/>
          <p:nvPr/>
        </p:nvSpPr>
        <p:spPr>
          <a:xfrm>
            <a:off x="1061355" y="766953"/>
            <a:ext cx="5171609" cy="7017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defTabSz="9144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4400" b="1" dirty="0">
                <a:solidFill>
                  <a:srgbClr val="595E61"/>
                </a:solidFill>
                <a:latin typeface="Avenir Next LT Pro" panose="020B0504020202020204" pitchFamily="34" charset="0"/>
                <a:ea typeface="+mj-ea"/>
                <a:cs typeface="+mj-cs"/>
              </a:rPr>
              <a:t>UTILIZING SWEAP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654F06DA-FE4A-420F-A00F-11059AC0A723}"/>
              </a:ext>
            </a:extLst>
          </p:cNvPr>
          <p:cNvCxnSpPr>
            <a:cxnSpLocks/>
          </p:cNvCxnSpPr>
          <p:nvPr/>
        </p:nvCxnSpPr>
        <p:spPr>
          <a:xfrm>
            <a:off x="1173707" y="1464150"/>
            <a:ext cx="4922293" cy="0"/>
          </a:xfrm>
          <a:prstGeom prst="line">
            <a:avLst/>
          </a:prstGeom>
          <a:ln w="22225">
            <a:solidFill>
              <a:srgbClr val="595E6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F3113775-BB1A-41D8-A53A-27810E85EA88}"/>
              </a:ext>
            </a:extLst>
          </p:cNvPr>
          <p:cNvSpPr txBox="1">
            <a:spLocks/>
          </p:cNvSpPr>
          <p:nvPr/>
        </p:nvSpPr>
        <p:spPr>
          <a:xfrm>
            <a:off x="1061356" y="1354732"/>
            <a:ext cx="4465987" cy="7489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595E61"/>
                </a:solidFill>
                <a:latin typeface="Avenir Next LT Pro" panose="020B0504020202020204" pitchFamily="34" charset="0"/>
                <a:ea typeface="+mj-ea"/>
                <a:cs typeface="+mj-cs"/>
              </a:defRPr>
            </a:lvl1pPr>
          </a:lstStyle>
          <a:p>
            <a:r>
              <a:rPr lang="en-US" sz="1800" b="0" i="1" dirty="0"/>
              <a:t>What each group can do to participate…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250F96A-C1D4-462D-94B0-CF19858D79BA}"/>
              </a:ext>
            </a:extLst>
          </p:cNvPr>
          <p:cNvSpPr/>
          <p:nvPr/>
        </p:nvSpPr>
        <p:spPr>
          <a:xfrm>
            <a:off x="7361589" y="2113154"/>
            <a:ext cx="39387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b="1" i="0" dirty="0">
                <a:solidFill>
                  <a:srgbClr val="595E61"/>
                </a:solidFill>
                <a:latin typeface="Avenir Next LT Pro Light" panose="020B0304020202020204" pitchFamily="34" charset="0"/>
              </a:rPr>
              <a:t>Guide a focused statewide strategy; offer resources and support</a:t>
            </a:r>
            <a:endParaRPr lang="en-US" sz="1400" b="1" i="0" dirty="0">
              <a:solidFill>
                <a:srgbClr val="595E61"/>
              </a:solidFill>
              <a:latin typeface="Avenir Next LT Pro Light" panose="020B03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AA77DE1-F545-47AB-8797-B6A2C6BC71BA}"/>
              </a:ext>
            </a:extLst>
          </p:cNvPr>
          <p:cNvSpPr/>
          <p:nvPr/>
        </p:nvSpPr>
        <p:spPr>
          <a:xfrm>
            <a:off x="7361589" y="3083739"/>
            <a:ext cx="39387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b="1" i="0" dirty="0">
                <a:solidFill>
                  <a:srgbClr val="595E61"/>
                </a:solidFill>
                <a:latin typeface="Avenir Next LT Pro Light" panose="020B0304020202020204" pitchFamily="34" charset="0"/>
              </a:rPr>
              <a:t>Education Action Plans and BIP updates</a:t>
            </a:r>
            <a:endParaRPr lang="en-US" sz="1400" b="1" i="0" dirty="0">
              <a:solidFill>
                <a:srgbClr val="595E61"/>
              </a:solidFill>
              <a:latin typeface="Avenir Next LT Pro Light" panose="020B03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4B650EE-F450-4172-AB42-44E7360F6431}"/>
              </a:ext>
            </a:extLst>
          </p:cNvPr>
          <p:cNvSpPr/>
          <p:nvPr/>
        </p:nvSpPr>
        <p:spPr>
          <a:xfrm>
            <a:off x="7361588" y="4037308"/>
            <a:ext cx="39387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b="1" i="0" dirty="0">
                <a:solidFill>
                  <a:srgbClr val="595E61"/>
                </a:solidFill>
                <a:latin typeface="Avenir Next LT Pro Light" panose="020B0304020202020204" pitchFamily="34" charset="0"/>
              </a:rPr>
              <a:t>Colorado Water Plan updates</a:t>
            </a:r>
            <a:endParaRPr lang="en-US" sz="1400" b="1" i="0" dirty="0">
              <a:solidFill>
                <a:srgbClr val="595E61"/>
              </a:solidFill>
              <a:latin typeface="Avenir Next LT Pro Light" panose="020B03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6E91446-1374-450F-B57B-6CFA41245388}"/>
              </a:ext>
            </a:extLst>
          </p:cNvPr>
          <p:cNvSpPr/>
          <p:nvPr/>
        </p:nvSpPr>
        <p:spPr>
          <a:xfrm>
            <a:off x="7361588" y="4993780"/>
            <a:ext cx="39387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b="1" i="0" dirty="0">
                <a:solidFill>
                  <a:srgbClr val="595E61"/>
                </a:solidFill>
                <a:latin typeface="Avenir Next LT Pro Light" panose="020B0304020202020204" pitchFamily="34" charset="0"/>
              </a:rPr>
              <a:t>Identify alignment, contribute to state strategy, amplify efforts, share resources</a:t>
            </a:r>
            <a:endParaRPr lang="en-US" sz="1400" b="1" i="0" dirty="0">
              <a:solidFill>
                <a:srgbClr val="595E61"/>
              </a:solidFill>
              <a:latin typeface="Avenir Next LT Pro Light" panose="020B03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19FAE6D0-5BAF-448F-8F0A-5B9A4DBE253F}"/>
              </a:ext>
            </a:extLst>
          </p:cNvPr>
          <p:cNvGrpSpPr/>
          <p:nvPr/>
        </p:nvGrpSpPr>
        <p:grpSpPr>
          <a:xfrm>
            <a:off x="9441987" y="0"/>
            <a:ext cx="2750011" cy="906867"/>
            <a:chOff x="9048391" y="0"/>
            <a:chExt cx="3143608" cy="103666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4D673F0E-5981-4947-AA55-5B1B365272BB}"/>
                </a:ext>
              </a:extLst>
            </p:cNvPr>
            <p:cNvGrpSpPr/>
            <p:nvPr userDrawn="1"/>
          </p:nvGrpSpPr>
          <p:grpSpPr>
            <a:xfrm>
              <a:off x="9048391" y="272759"/>
              <a:ext cx="3143607" cy="763904"/>
              <a:chOff x="8400492" y="3517306"/>
              <a:chExt cx="3791506" cy="921345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8645FA5A-B799-4742-8A51-A1767CE6469C}"/>
                  </a:ext>
                </a:extLst>
              </p:cNvPr>
              <p:cNvSpPr/>
              <p:nvPr userDrawn="1"/>
            </p:nvSpPr>
            <p:spPr>
              <a:xfrm>
                <a:off x="8867775" y="3525254"/>
                <a:ext cx="3324223" cy="913397"/>
              </a:xfrm>
              <a:prstGeom prst="rect">
                <a:avLst/>
              </a:prstGeom>
              <a:solidFill>
                <a:srgbClr val="004B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Isosceles Triangle 14">
                <a:extLst>
                  <a:ext uri="{FF2B5EF4-FFF2-40B4-BE49-F238E27FC236}">
                    <a16:creationId xmlns:a16="http://schemas.microsoft.com/office/drawing/2014/main" xmlns="" id="{4F3F9D94-867B-4387-B874-DE9A79EA59FB}"/>
                  </a:ext>
                </a:extLst>
              </p:cNvPr>
              <p:cNvSpPr/>
              <p:nvPr userDrawn="1"/>
            </p:nvSpPr>
            <p:spPr>
              <a:xfrm>
                <a:off x="8400492" y="3517306"/>
                <a:ext cx="910581" cy="921345"/>
              </a:xfrm>
              <a:prstGeom prst="triangle">
                <a:avLst/>
              </a:prstGeom>
              <a:solidFill>
                <a:srgbClr val="004B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21DE0A0D-4B43-42B2-B315-44C622A8CDB6}"/>
                </a:ext>
              </a:extLst>
            </p:cNvPr>
            <p:cNvGrpSpPr/>
            <p:nvPr userDrawn="1"/>
          </p:nvGrpSpPr>
          <p:grpSpPr>
            <a:xfrm>
              <a:off x="9853248" y="0"/>
              <a:ext cx="2338751" cy="510441"/>
              <a:chOff x="9371231" y="3026573"/>
              <a:chExt cx="2820768" cy="615643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D1454E38-CF7E-410C-970A-CB55F5FFB60F}"/>
                  </a:ext>
                </a:extLst>
              </p:cNvPr>
              <p:cNvSpPr/>
              <p:nvPr userDrawn="1"/>
            </p:nvSpPr>
            <p:spPr>
              <a:xfrm>
                <a:off x="9676263" y="3032073"/>
                <a:ext cx="2515736" cy="610143"/>
              </a:xfrm>
              <a:prstGeom prst="rect">
                <a:avLst/>
              </a:prstGeom>
              <a:solidFill>
                <a:srgbClr val="84B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Isosceles Triangle 12">
                <a:extLst>
                  <a:ext uri="{FF2B5EF4-FFF2-40B4-BE49-F238E27FC236}">
                    <a16:creationId xmlns:a16="http://schemas.microsoft.com/office/drawing/2014/main" xmlns="" id="{03CD772D-0B82-4D5C-91AE-BC0882CAB228}"/>
                  </a:ext>
                </a:extLst>
              </p:cNvPr>
              <p:cNvSpPr/>
              <p:nvPr userDrawn="1"/>
            </p:nvSpPr>
            <p:spPr>
              <a:xfrm>
                <a:off x="9371231" y="3026573"/>
                <a:ext cx="603014" cy="615643"/>
              </a:xfrm>
              <a:prstGeom prst="triangle">
                <a:avLst/>
              </a:prstGeom>
              <a:solidFill>
                <a:srgbClr val="84B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9E4FD4A-0E75-408E-AE2C-0638F01A0D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7788" y="1016036"/>
            <a:ext cx="1932028" cy="529104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xmlns="" id="{6D15685E-34DE-4B8B-81E1-9931BFA21D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01" r="3449" b="23994"/>
          <a:stretch/>
        </p:blipFill>
        <p:spPr>
          <a:xfrm>
            <a:off x="891658" y="2084247"/>
            <a:ext cx="6535246" cy="444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36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xmlns="" id="{C7B50591-EC12-4BF7-AF2C-852E0EFFBD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0" b="28767"/>
          <a:stretch/>
        </p:blipFill>
        <p:spPr>
          <a:xfrm>
            <a:off x="1161088" y="429176"/>
            <a:ext cx="5143500" cy="4339353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7339574C-378C-4CBA-BB3A-A48BF79B65DD}"/>
              </a:ext>
            </a:extLst>
          </p:cNvPr>
          <p:cNvCxnSpPr>
            <a:cxnSpLocks/>
          </p:cNvCxnSpPr>
          <p:nvPr/>
        </p:nvCxnSpPr>
        <p:spPr>
          <a:xfrm>
            <a:off x="6829756" y="3922468"/>
            <a:ext cx="3705379" cy="0"/>
          </a:xfrm>
          <a:prstGeom prst="line">
            <a:avLst/>
          </a:prstGeom>
          <a:ln w="25400">
            <a:solidFill>
              <a:srgbClr val="595E6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FA75B75-BE64-427A-A086-772D3C23D3BE}"/>
              </a:ext>
            </a:extLst>
          </p:cNvPr>
          <p:cNvGrpSpPr/>
          <p:nvPr/>
        </p:nvGrpSpPr>
        <p:grpSpPr>
          <a:xfrm>
            <a:off x="9441987" y="0"/>
            <a:ext cx="2750011" cy="906867"/>
            <a:chOff x="9048391" y="0"/>
            <a:chExt cx="3143608" cy="103666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2972BFD5-87F2-4C8B-BDE2-E82DA2EF5062}"/>
                </a:ext>
              </a:extLst>
            </p:cNvPr>
            <p:cNvGrpSpPr/>
            <p:nvPr userDrawn="1"/>
          </p:nvGrpSpPr>
          <p:grpSpPr>
            <a:xfrm>
              <a:off x="9048391" y="272759"/>
              <a:ext cx="3143607" cy="763904"/>
              <a:chOff x="8400492" y="3517306"/>
              <a:chExt cx="3791506" cy="921345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99420FAF-3FDA-400F-AEF4-64DF57A24EB4}"/>
                  </a:ext>
                </a:extLst>
              </p:cNvPr>
              <p:cNvSpPr/>
              <p:nvPr userDrawn="1"/>
            </p:nvSpPr>
            <p:spPr>
              <a:xfrm>
                <a:off x="8867775" y="3525254"/>
                <a:ext cx="3324223" cy="913397"/>
              </a:xfrm>
              <a:prstGeom prst="rect">
                <a:avLst/>
              </a:prstGeom>
              <a:solidFill>
                <a:srgbClr val="004B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Isosceles Triangle 9">
                <a:extLst>
                  <a:ext uri="{FF2B5EF4-FFF2-40B4-BE49-F238E27FC236}">
                    <a16:creationId xmlns:a16="http://schemas.microsoft.com/office/drawing/2014/main" xmlns="" id="{EF37F5CF-B93C-454D-B68D-E189338D44E8}"/>
                  </a:ext>
                </a:extLst>
              </p:cNvPr>
              <p:cNvSpPr/>
              <p:nvPr userDrawn="1"/>
            </p:nvSpPr>
            <p:spPr>
              <a:xfrm>
                <a:off x="8400492" y="3517306"/>
                <a:ext cx="910581" cy="921345"/>
              </a:xfrm>
              <a:prstGeom prst="triangle">
                <a:avLst/>
              </a:prstGeom>
              <a:solidFill>
                <a:srgbClr val="004B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595125B5-9832-4938-AEF3-DCB2F3C59499}"/>
                </a:ext>
              </a:extLst>
            </p:cNvPr>
            <p:cNvGrpSpPr/>
            <p:nvPr userDrawn="1"/>
          </p:nvGrpSpPr>
          <p:grpSpPr>
            <a:xfrm>
              <a:off x="9853248" y="0"/>
              <a:ext cx="2338751" cy="510441"/>
              <a:chOff x="9371231" y="3026573"/>
              <a:chExt cx="2820768" cy="615643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6ADFC6DF-B2B9-49B7-AEAD-1CCF9B615C91}"/>
                  </a:ext>
                </a:extLst>
              </p:cNvPr>
              <p:cNvSpPr/>
              <p:nvPr userDrawn="1"/>
            </p:nvSpPr>
            <p:spPr>
              <a:xfrm>
                <a:off x="9676263" y="3032073"/>
                <a:ext cx="2515736" cy="610143"/>
              </a:xfrm>
              <a:prstGeom prst="rect">
                <a:avLst/>
              </a:prstGeom>
              <a:solidFill>
                <a:srgbClr val="84B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Isosceles Triangle 7">
                <a:extLst>
                  <a:ext uri="{FF2B5EF4-FFF2-40B4-BE49-F238E27FC236}">
                    <a16:creationId xmlns:a16="http://schemas.microsoft.com/office/drawing/2014/main" xmlns="" id="{4D0F445F-637E-40A5-BAC2-0AD7D777C625}"/>
                  </a:ext>
                </a:extLst>
              </p:cNvPr>
              <p:cNvSpPr/>
              <p:nvPr userDrawn="1"/>
            </p:nvSpPr>
            <p:spPr>
              <a:xfrm>
                <a:off x="9371231" y="3026573"/>
                <a:ext cx="603014" cy="615643"/>
              </a:xfrm>
              <a:prstGeom prst="triangle">
                <a:avLst/>
              </a:prstGeom>
              <a:solidFill>
                <a:srgbClr val="84B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1" name="Title Placeholder 1">
            <a:extLst>
              <a:ext uri="{FF2B5EF4-FFF2-40B4-BE49-F238E27FC236}">
                <a16:creationId xmlns:a16="http://schemas.microsoft.com/office/drawing/2014/main" xmlns="" id="{7EFF29AF-E19E-4D10-B34B-3FC3BFAD9F24}"/>
              </a:ext>
            </a:extLst>
          </p:cNvPr>
          <p:cNvSpPr txBox="1">
            <a:spLocks/>
          </p:cNvSpPr>
          <p:nvPr/>
        </p:nvSpPr>
        <p:spPr>
          <a:xfrm>
            <a:off x="1018814" y="4899046"/>
            <a:ext cx="4427605" cy="721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595E61"/>
                </a:solidFill>
                <a:latin typeface="Avenir Next LT Pro" panose="020B0504020202020204" pitchFamily="34" charset="0"/>
                <a:ea typeface="+mj-ea"/>
                <a:cs typeface="+mj-cs"/>
              </a:defRPr>
            </a:lvl1pPr>
          </a:lstStyle>
          <a:p>
            <a:pPr marL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en-US" sz="3800" b="1" kern="1200" dirty="0">
                <a:solidFill>
                  <a:srgbClr val="535859"/>
                </a:solidFill>
                <a:latin typeface="Avenir Next LT Pro" panose="020B0504020202020204" pitchFamily="34" charset="0"/>
                <a:ea typeface="+mj-ea"/>
                <a:cs typeface="+mj-cs"/>
              </a:rPr>
              <a:t>SWEAP Timeline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A53C72C-0592-424C-A2F7-E5211FA4F3BB}"/>
              </a:ext>
            </a:extLst>
          </p:cNvPr>
          <p:cNvGrpSpPr/>
          <p:nvPr/>
        </p:nvGrpSpPr>
        <p:grpSpPr>
          <a:xfrm>
            <a:off x="232010" y="5600175"/>
            <a:ext cx="11605039" cy="969901"/>
            <a:chOff x="232010" y="5067913"/>
            <a:chExt cx="11605039" cy="969901"/>
          </a:xfrm>
        </p:grpSpPr>
        <p:sp>
          <p:nvSpPr>
            <p:cNvPr id="13" name="Flowchart: Data 12">
              <a:extLst>
                <a:ext uri="{FF2B5EF4-FFF2-40B4-BE49-F238E27FC236}">
                  <a16:creationId xmlns:a16="http://schemas.microsoft.com/office/drawing/2014/main" xmlns="" id="{02C0B51B-8706-4439-94DE-522362458D73}"/>
                </a:ext>
              </a:extLst>
            </p:cNvPr>
            <p:cNvSpPr/>
            <p:nvPr userDrawn="1"/>
          </p:nvSpPr>
          <p:spPr>
            <a:xfrm>
              <a:off x="8152153" y="5082484"/>
              <a:ext cx="3684896" cy="949813"/>
            </a:xfrm>
            <a:prstGeom prst="flowChartInputOutput">
              <a:avLst/>
            </a:prstGeom>
            <a:solidFill>
              <a:srgbClr val="D860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Data 13">
              <a:extLst>
                <a:ext uri="{FF2B5EF4-FFF2-40B4-BE49-F238E27FC236}">
                  <a16:creationId xmlns:a16="http://schemas.microsoft.com/office/drawing/2014/main" xmlns="" id="{DA95356E-83B0-421B-A8AD-E2399ED34FDC}"/>
                </a:ext>
              </a:extLst>
            </p:cNvPr>
            <p:cNvSpPr/>
            <p:nvPr userDrawn="1"/>
          </p:nvSpPr>
          <p:spPr>
            <a:xfrm>
              <a:off x="232010" y="5082484"/>
              <a:ext cx="3684896" cy="949813"/>
            </a:xfrm>
            <a:prstGeom prst="flowChartInputOutput">
              <a:avLst/>
            </a:prstGeom>
            <a:solidFill>
              <a:srgbClr val="004B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Data 14">
              <a:extLst>
                <a:ext uri="{FF2B5EF4-FFF2-40B4-BE49-F238E27FC236}">
                  <a16:creationId xmlns:a16="http://schemas.microsoft.com/office/drawing/2014/main" xmlns="" id="{10B4D036-7FF8-4556-904F-978C23ED7707}"/>
                </a:ext>
              </a:extLst>
            </p:cNvPr>
            <p:cNvSpPr/>
            <p:nvPr userDrawn="1"/>
          </p:nvSpPr>
          <p:spPr>
            <a:xfrm>
              <a:off x="3144860" y="5082484"/>
              <a:ext cx="3684896" cy="949813"/>
            </a:xfrm>
            <a:prstGeom prst="flowChartInputOutput">
              <a:avLst/>
            </a:prstGeom>
            <a:solidFill>
              <a:srgbClr val="05C3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Data 15">
              <a:extLst>
                <a:ext uri="{FF2B5EF4-FFF2-40B4-BE49-F238E27FC236}">
                  <a16:creationId xmlns:a16="http://schemas.microsoft.com/office/drawing/2014/main" xmlns="" id="{1D8EAE72-FF46-4321-A278-771CE4E9D3E7}"/>
                </a:ext>
              </a:extLst>
            </p:cNvPr>
            <p:cNvSpPr/>
            <p:nvPr userDrawn="1"/>
          </p:nvSpPr>
          <p:spPr>
            <a:xfrm>
              <a:off x="5737932" y="5082640"/>
              <a:ext cx="3684896" cy="949813"/>
            </a:xfrm>
            <a:prstGeom prst="flowChartInputOutput">
              <a:avLst/>
            </a:prstGeom>
            <a:solidFill>
              <a:srgbClr val="84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itle Placeholder 1">
              <a:extLst>
                <a:ext uri="{FF2B5EF4-FFF2-40B4-BE49-F238E27FC236}">
                  <a16:creationId xmlns:a16="http://schemas.microsoft.com/office/drawing/2014/main" xmlns="" id="{119D6DFC-4AF9-4D6A-BECD-72C3F032166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69343" y="5088000"/>
              <a:ext cx="2620369" cy="94981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0" kern="1200">
                  <a:solidFill>
                    <a:srgbClr val="595E61"/>
                  </a:solidFill>
                  <a:latin typeface="Avenir Next LT Pro" panose="020B0504020202020204" pitchFamily="34" charset="0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  <a:spcAft>
                  <a:spcPts val="600"/>
                </a:spcAft>
              </a:pPr>
              <a:r>
                <a:rPr lang="en-US" sz="2000" b="1" dirty="0">
                  <a:solidFill>
                    <a:schemeClr val="bg1"/>
                  </a:solidFill>
                  <a:latin typeface="Avenir Next LT Pro" panose="020B0504020202020204" pitchFamily="34" charset="0"/>
                </a:rPr>
                <a:t>Nov. 2019: </a:t>
              </a:r>
              <a:r>
                <a:rPr lang="en-US" sz="1800" b="1" i="1" dirty="0">
                  <a:solidFill>
                    <a:schemeClr val="bg1"/>
                  </a:solidFill>
                  <a:latin typeface="Avenir Next LT Pro Light" panose="020B0304020202020204" pitchFamily="34" charset="0"/>
                </a:rPr>
                <a:t>Final CWCB Presentation</a:t>
              </a:r>
              <a:endParaRPr lang="en-US" sz="2000" b="1" i="1" dirty="0">
                <a:solidFill>
                  <a:schemeClr val="bg1"/>
                </a:solidFill>
                <a:latin typeface="Avenir Next LT Pro Light" panose="020B0304020202020204" pitchFamily="34" charset="0"/>
              </a:endParaRPr>
            </a:p>
          </p:txBody>
        </p:sp>
        <p:sp>
          <p:nvSpPr>
            <p:cNvPr id="18" name="Title Placeholder 1">
              <a:extLst>
                <a:ext uri="{FF2B5EF4-FFF2-40B4-BE49-F238E27FC236}">
                  <a16:creationId xmlns:a16="http://schemas.microsoft.com/office/drawing/2014/main" xmlns="" id="{076A8B66-EDEC-4DAB-8532-E0538C99EFA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471654" y="5088000"/>
              <a:ext cx="2620369" cy="94981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0" kern="1200">
                  <a:solidFill>
                    <a:srgbClr val="595E61"/>
                  </a:solidFill>
                  <a:latin typeface="Avenir Next LT Pro" panose="020B0504020202020204" pitchFamily="34" charset="0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  <a:spcAft>
                  <a:spcPts val="600"/>
                </a:spcAft>
              </a:pPr>
              <a:r>
                <a:rPr lang="en-US" sz="2000" b="1" dirty="0">
                  <a:solidFill>
                    <a:schemeClr val="bg1"/>
                  </a:solidFill>
                  <a:latin typeface="Avenir Next LT Pro" panose="020B0504020202020204" pitchFamily="34" charset="0"/>
                </a:rPr>
                <a:t>Jan-Mar 2020: </a:t>
              </a:r>
              <a:r>
                <a:rPr lang="en-US" sz="1800" b="1" i="1" dirty="0">
                  <a:solidFill>
                    <a:schemeClr val="bg1"/>
                  </a:solidFill>
                  <a:latin typeface="Avenir Next LT Pro Light" panose="020B0304020202020204" pitchFamily="34" charset="0"/>
                </a:rPr>
                <a:t>Launch SWEAP</a:t>
              </a:r>
            </a:p>
          </p:txBody>
        </p:sp>
        <p:sp>
          <p:nvSpPr>
            <p:cNvPr id="19" name="Title Placeholder 1">
              <a:extLst>
                <a:ext uri="{FF2B5EF4-FFF2-40B4-BE49-F238E27FC236}">
                  <a16:creationId xmlns:a16="http://schemas.microsoft.com/office/drawing/2014/main" xmlns="" id="{B83695D1-86C2-48F3-B50E-3A5E3A10241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137225" y="5088000"/>
              <a:ext cx="2620369" cy="94981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0" kern="1200">
                  <a:solidFill>
                    <a:srgbClr val="595E61"/>
                  </a:solidFill>
                  <a:latin typeface="Avenir Next LT Pro" panose="020B0504020202020204" pitchFamily="34" charset="0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  <a:spcAft>
                  <a:spcPts val="600"/>
                </a:spcAft>
              </a:pPr>
              <a:r>
                <a:rPr lang="en-US" sz="2000" b="1" dirty="0">
                  <a:solidFill>
                    <a:schemeClr val="bg1"/>
                  </a:solidFill>
                  <a:latin typeface="Avenir Next LT Pro" panose="020B0504020202020204" pitchFamily="34" charset="0"/>
                </a:rPr>
                <a:t>Apr-Jun 2020:     </a:t>
              </a:r>
              <a:r>
                <a:rPr lang="en-US" sz="1800" b="1" i="1" dirty="0">
                  <a:solidFill>
                    <a:schemeClr val="bg1"/>
                  </a:solidFill>
                  <a:latin typeface="Avenir Next LT Pro Light" panose="020B0304020202020204" pitchFamily="34" charset="0"/>
                </a:rPr>
                <a:t>On-boarding; Baselines</a:t>
              </a:r>
              <a:endParaRPr lang="en-US" sz="2000" b="1" i="1" dirty="0">
                <a:solidFill>
                  <a:schemeClr val="bg1"/>
                </a:solidFill>
                <a:latin typeface="Avenir Next LT Pro Light" panose="020B0304020202020204" pitchFamily="34" charset="0"/>
              </a:endParaRPr>
            </a:p>
          </p:txBody>
        </p:sp>
        <p:sp>
          <p:nvSpPr>
            <p:cNvPr id="20" name="Title Placeholder 1">
              <a:extLst>
                <a:ext uri="{FF2B5EF4-FFF2-40B4-BE49-F238E27FC236}">
                  <a16:creationId xmlns:a16="http://schemas.microsoft.com/office/drawing/2014/main" xmlns="" id="{65DC5E86-F1FE-4567-B53D-9AA1D114902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851243" y="5067913"/>
              <a:ext cx="2620369" cy="94981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0" kern="1200">
                  <a:solidFill>
                    <a:srgbClr val="595E61"/>
                  </a:solidFill>
                  <a:latin typeface="Avenir Next LT Pro" panose="020B0504020202020204" pitchFamily="34" charset="0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  <a:spcAft>
                  <a:spcPts val="600"/>
                </a:spcAft>
              </a:pPr>
              <a:r>
                <a:rPr lang="en-US" sz="2000" b="1" dirty="0">
                  <a:solidFill>
                    <a:schemeClr val="bg1"/>
                  </a:solidFill>
                  <a:latin typeface="Avenir Next LT Pro" panose="020B0504020202020204" pitchFamily="34" charset="0"/>
                </a:rPr>
                <a:t>Jul-Dec 2020: </a:t>
              </a:r>
              <a:r>
                <a:rPr lang="en-US" sz="1800" b="1" i="1" dirty="0">
                  <a:solidFill>
                    <a:schemeClr val="bg1"/>
                  </a:solidFill>
                  <a:latin typeface="Avenir Next LT Pro Light" panose="020B0304020202020204" pitchFamily="34" charset="0"/>
                </a:rPr>
                <a:t>Develop resources</a:t>
              </a:r>
              <a:endParaRPr lang="en-US" sz="2000" b="1" i="1" dirty="0">
                <a:solidFill>
                  <a:schemeClr val="bg1"/>
                </a:solidFill>
                <a:latin typeface="Avenir Next LT Pro Light" panose="020B0304020202020204" pitchFamily="34" charset="0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4982428E-E700-4DBB-8D39-0783E72B65B5}"/>
              </a:ext>
            </a:extLst>
          </p:cNvPr>
          <p:cNvSpPr/>
          <p:nvPr/>
        </p:nvSpPr>
        <p:spPr>
          <a:xfrm>
            <a:off x="6705942" y="2868228"/>
            <a:ext cx="5110845" cy="757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defTabSz="9144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4800" b="1" i="1" dirty="0">
                <a:solidFill>
                  <a:srgbClr val="595E61"/>
                </a:solidFill>
                <a:latin typeface="Avenir Next LT Pro" panose="020B0504020202020204" pitchFamily="34" charset="0"/>
                <a:ea typeface="+mj-ea"/>
                <a:cs typeface="+mj-cs"/>
              </a:rPr>
              <a:t>WHAT ARE THE NEXT STEPS?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B057C7AB-C8FE-4A53-8A9C-5888FBA1FA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7788" y="1016036"/>
            <a:ext cx="1932028" cy="52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72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4809082-1EE7-4655-A73C-73B68633B8AC}"/>
              </a:ext>
            </a:extLst>
          </p:cNvPr>
          <p:cNvSpPr/>
          <p:nvPr/>
        </p:nvSpPr>
        <p:spPr>
          <a:xfrm>
            <a:off x="1066955" y="878938"/>
            <a:ext cx="6341351" cy="7017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defTabSz="9144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4400" b="1" dirty="0">
                <a:solidFill>
                  <a:srgbClr val="595E61"/>
                </a:solidFill>
                <a:latin typeface="Avenir Next LT Pro" panose="020B0504020202020204" pitchFamily="34" charset="0"/>
                <a:ea typeface="+mj-ea"/>
                <a:cs typeface="+mj-cs"/>
              </a:rPr>
              <a:t>MEASURING SUCCESS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BE301F61-E806-4016-A22A-5F59573FA051}"/>
              </a:ext>
            </a:extLst>
          </p:cNvPr>
          <p:cNvCxnSpPr>
            <a:cxnSpLocks/>
          </p:cNvCxnSpPr>
          <p:nvPr/>
        </p:nvCxnSpPr>
        <p:spPr>
          <a:xfrm flipV="1">
            <a:off x="8070377" y="2524841"/>
            <a:ext cx="0" cy="4162568"/>
          </a:xfrm>
          <a:prstGeom prst="line">
            <a:avLst/>
          </a:prstGeom>
          <a:ln w="25400">
            <a:solidFill>
              <a:srgbClr val="595E6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44705DD8-FAE3-4CA5-8E41-273D650E6706}"/>
              </a:ext>
            </a:extLst>
          </p:cNvPr>
          <p:cNvSpPr txBox="1">
            <a:spLocks/>
          </p:cNvSpPr>
          <p:nvPr/>
        </p:nvSpPr>
        <p:spPr>
          <a:xfrm>
            <a:off x="1392615" y="4361268"/>
            <a:ext cx="1708720" cy="721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595E61"/>
                </a:solidFill>
                <a:latin typeface="Avenir Next LT Pro" panose="020B0504020202020204" pitchFamily="34" charset="0"/>
                <a:ea typeface="+mj-ea"/>
                <a:cs typeface="+mj-cs"/>
              </a:defRPr>
            </a:lvl1pPr>
          </a:lstStyle>
          <a:p>
            <a:pPr marL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en-US" sz="2600" b="1" kern="1200" dirty="0">
                <a:solidFill>
                  <a:srgbClr val="84BD00"/>
                </a:solidFill>
                <a:latin typeface="Avenir Next LT Pro" panose="020B0504020202020204" pitchFamily="34" charset="0"/>
                <a:ea typeface="+mj-ea"/>
                <a:cs typeface="+mj-cs"/>
              </a:rPr>
              <a:t>Learn 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xmlns="" id="{AFFAA867-8CE4-448E-B3BF-AFE66EA46B83}"/>
              </a:ext>
            </a:extLst>
          </p:cNvPr>
          <p:cNvSpPr txBox="1">
            <a:spLocks/>
          </p:cNvSpPr>
          <p:nvPr/>
        </p:nvSpPr>
        <p:spPr>
          <a:xfrm>
            <a:off x="882503" y="4710773"/>
            <a:ext cx="2866806" cy="19079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595E61"/>
                </a:solidFill>
                <a:latin typeface="Avenir Next LT Pro" panose="020B05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US" sz="1600" b="0" i="0" u="none" strike="noStrike" kern="1200" baseline="0" dirty="0">
              <a:solidFill>
                <a:srgbClr val="595E61"/>
              </a:solidFill>
              <a:latin typeface="Avenir Next LT Pro" panose="020B0504020202020204" pitchFamily="34" charset="0"/>
              <a:ea typeface="+mj-ea"/>
              <a:cs typeface="+mj-cs"/>
            </a:endParaRPr>
          </a:p>
          <a:p>
            <a: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1600" b="0" kern="1200" dirty="0">
                <a:solidFill>
                  <a:srgbClr val="595E61"/>
                </a:solidFill>
                <a:latin typeface="Avenir Next LT Pro" panose="020B0504020202020204" pitchFamily="34" charset="0"/>
                <a:ea typeface="+mj-ea"/>
                <a:cs typeface="+mj-cs"/>
              </a:rPr>
              <a:t>Visit the SWEAP website: </a:t>
            </a:r>
            <a:r>
              <a:rPr lang="en-US" sz="1600" b="1" kern="1200" dirty="0">
                <a:solidFill>
                  <a:srgbClr val="595E61"/>
                </a:solidFill>
                <a:latin typeface="Avenir Next LT Pro Light" panose="020B0304020202020204" pitchFamily="34" charset="0"/>
                <a:ea typeface="+mj-ea"/>
                <a:cs typeface="+mj-cs"/>
              </a:rPr>
              <a:t>www.wateredco.org/sweap</a:t>
            </a:r>
            <a:r>
              <a:rPr lang="en-US" sz="1600" b="0" kern="1200" dirty="0">
                <a:solidFill>
                  <a:srgbClr val="595E61"/>
                </a:solidFill>
                <a:latin typeface="Avenir Next LT Pro" panose="020B0504020202020204" pitchFamily="34" charset="0"/>
                <a:ea typeface="+mj-ea"/>
                <a:cs typeface="+mj-cs"/>
              </a:rPr>
              <a:t>. Download the SWEAP Executive Summary or read </a:t>
            </a:r>
            <a:br>
              <a:rPr lang="en-US" sz="1600" b="0" kern="1200" dirty="0">
                <a:solidFill>
                  <a:srgbClr val="595E61"/>
                </a:solidFill>
                <a:latin typeface="Avenir Next LT Pro" panose="020B0504020202020204" pitchFamily="34" charset="0"/>
                <a:ea typeface="+mj-ea"/>
                <a:cs typeface="+mj-cs"/>
              </a:rPr>
            </a:br>
            <a:r>
              <a:rPr lang="en-US" sz="1600" b="0" kern="1200" dirty="0">
                <a:solidFill>
                  <a:srgbClr val="595E61"/>
                </a:solidFill>
                <a:latin typeface="Avenir Next LT Pro" panose="020B0504020202020204" pitchFamily="34" charset="0"/>
                <a:ea typeface="+mj-ea"/>
                <a:cs typeface="+mj-cs"/>
              </a:rPr>
              <a:t>the Full Plan.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xmlns="" id="{8CAF5069-7DD5-4255-B46F-FE0056D77702}"/>
              </a:ext>
            </a:extLst>
          </p:cNvPr>
          <p:cNvSpPr txBox="1">
            <a:spLocks/>
          </p:cNvSpPr>
          <p:nvPr/>
        </p:nvSpPr>
        <p:spPr>
          <a:xfrm>
            <a:off x="5324873" y="4364674"/>
            <a:ext cx="1638335" cy="721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595E61"/>
                </a:solidFill>
                <a:latin typeface="Avenir Next LT Pro" panose="020B0504020202020204" pitchFamily="34" charset="0"/>
                <a:ea typeface="+mj-ea"/>
                <a:cs typeface="+mj-cs"/>
              </a:defRPr>
            </a:lvl1pPr>
          </a:lstStyle>
          <a:p>
            <a:pPr marL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en-US" sz="2600" b="1" kern="1200" dirty="0">
                <a:solidFill>
                  <a:srgbClr val="D86018"/>
                </a:solidFill>
                <a:latin typeface="Avenir Next LT Pro" panose="020B0504020202020204" pitchFamily="34" charset="0"/>
                <a:ea typeface="+mj-ea"/>
                <a:cs typeface="+mj-cs"/>
              </a:rPr>
              <a:t>Support 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40C9CE74-F543-471E-80D7-00A9D9FAFF1C}"/>
              </a:ext>
            </a:extLst>
          </p:cNvPr>
          <p:cNvSpPr txBox="1">
            <a:spLocks/>
          </p:cNvSpPr>
          <p:nvPr/>
        </p:nvSpPr>
        <p:spPr>
          <a:xfrm>
            <a:off x="4646224" y="4735020"/>
            <a:ext cx="3060180" cy="1760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595E61"/>
                </a:solidFill>
                <a:latin typeface="Avenir Next LT Pro" panose="020B05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US" sz="1600" b="0" i="0" u="none" strike="noStrike" kern="1200" baseline="0" dirty="0">
              <a:solidFill>
                <a:srgbClr val="595E61"/>
              </a:solidFill>
              <a:latin typeface="Avenir Next LT Pro" panose="020B0504020202020204" pitchFamily="34" charset="0"/>
              <a:ea typeface="+mj-ea"/>
              <a:cs typeface="+mj-cs"/>
            </a:endParaRPr>
          </a:p>
          <a:p>
            <a: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1600" b="0" kern="1200" dirty="0">
                <a:solidFill>
                  <a:srgbClr val="595E61"/>
                </a:solidFill>
                <a:latin typeface="Avenir Next LT Pro" panose="020B0504020202020204" pitchFamily="34" charset="0"/>
                <a:ea typeface="+mj-ea"/>
                <a:cs typeface="+mj-cs"/>
              </a:rPr>
              <a:t>Please consider submitting an endorsement on behalf of your organization to demonstrate your commitment to SWEAP.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xmlns="" id="{6A34B12F-B4E7-4FB1-A5CB-A1F4C5F3DDE8}"/>
              </a:ext>
            </a:extLst>
          </p:cNvPr>
          <p:cNvSpPr txBox="1">
            <a:spLocks/>
          </p:cNvSpPr>
          <p:nvPr/>
        </p:nvSpPr>
        <p:spPr>
          <a:xfrm>
            <a:off x="8694831" y="4382534"/>
            <a:ext cx="2237880" cy="721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595E61"/>
                </a:solidFill>
                <a:latin typeface="Avenir Next LT Pro" panose="020B0504020202020204" pitchFamily="34" charset="0"/>
                <a:ea typeface="+mj-ea"/>
                <a:cs typeface="+mj-cs"/>
              </a:defRPr>
            </a:lvl1pPr>
          </a:lstStyle>
          <a:p>
            <a:pPr marL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en-US" sz="2600" b="1" kern="1200" dirty="0">
                <a:solidFill>
                  <a:srgbClr val="05C3DD"/>
                </a:solidFill>
                <a:latin typeface="Avenir Next LT Pro" panose="020B0504020202020204" pitchFamily="34" charset="0"/>
                <a:ea typeface="+mj-ea"/>
                <a:cs typeface="+mj-cs"/>
              </a:rPr>
              <a:t>Participate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xmlns="" id="{362746B4-182C-4696-A326-E5E8D3438219}"/>
              </a:ext>
            </a:extLst>
          </p:cNvPr>
          <p:cNvSpPr txBox="1">
            <a:spLocks/>
          </p:cNvSpPr>
          <p:nvPr/>
        </p:nvSpPr>
        <p:spPr>
          <a:xfrm>
            <a:off x="8572349" y="5030437"/>
            <a:ext cx="3060180" cy="13939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595E61"/>
                </a:solidFill>
                <a:latin typeface="Avenir Next LT Pro" panose="020B0504020202020204" pitchFamily="34" charset="0"/>
                <a:ea typeface="+mj-ea"/>
                <a:cs typeface="+mj-cs"/>
              </a:defRPr>
            </a:lvl1pPr>
          </a:lstStyle>
          <a:p>
            <a: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1600" b="0" kern="1200" dirty="0">
                <a:solidFill>
                  <a:srgbClr val="595E61"/>
                </a:solidFill>
                <a:latin typeface="Avenir Next LT Pro" panose="020B0504020202020204" pitchFamily="34" charset="0"/>
                <a:ea typeface="+mj-ea"/>
                <a:cs typeface="+mj-cs"/>
              </a:rPr>
              <a:t>We invite you to start implementing SWEAP right now! Let us know what you’re doing so we can track efforts statewide.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C593963-B771-4AE3-B3B4-0B07A45F7544}"/>
              </a:ext>
            </a:extLst>
          </p:cNvPr>
          <p:cNvGrpSpPr/>
          <p:nvPr/>
        </p:nvGrpSpPr>
        <p:grpSpPr>
          <a:xfrm>
            <a:off x="9441987" y="0"/>
            <a:ext cx="2750011" cy="906867"/>
            <a:chOff x="9048391" y="0"/>
            <a:chExt cx="3143608" cy="103666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C6B7FDB9-1ACB-41E6-9C33-FF33F87F3143}"/>
                </a:ext>
              </a:extLst>
            </p:cNvPr>
            <p:cNvGrpSpPr/>
            <p:nvPr userDrawn="1"/>
          </p:nvGrpSpPr>
          <p:grpSpPr>
            <a:xfrm>
              <a:off x="9048391" y="272759"/>
              <a:ext cx="3143607" cy="763904"/>
              <a:chOff x="8400492" y="3517306"/>
              <a:chExt cx="3791506" cy="921345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558DC0B3-64FC-49CA-8651-DED54F3D6FA4}"/>
                  </a:ext>
                </a:extLst>
              </p:cNvPr>
              <p:cNvSpPr/>
              <p:nvPr userDrawn="1"/>
            </p:nvSpPr>
            <p:spPr>
              <a:xfrm>
                <a:off x="8867775" y="3525254"/>
                <a:ext cx="3324223" cy="913397"/>
              </a:xfrm>
              <a:prstGeom prst="rect">
                <a:avLst/>
              </a:prstGeom>
              <a:solidFill>
                <a:srgbClr val="004B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Isosceles Triangle 15">
                <a:extLst>
                  <a:ext uri="{FF2B5EF4-FFF2-40B4-BE49-F238E27FC236}">
                    <a16:creationId xmlns:a16="http://schemas.microsoft.com/office/drawing/2014/main" xmlns="" id="{9F894B77-763B-471E-9D80-9A0B6E262D4A}"/>
                  </a:ext>
                </a:extLst>
              </p:cNvPr>
              <p:cNvSpPr/>
              <p:nvPr userDrawn="1"/>
            </p:nvSpPr>
            <p:spPr>
              <a:xfrm>
                <a:off x="8400492" y="3517306"/>
                <a:ext cx="910581" cy="921345"/>
              </a:xfrm>
              <a:prstGeom prst="triangle">
                <a:avLst/>
              </a:prstGeom>
              <a:solidFill>
                <a:srgbClr val="004B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8CAD06C3-CAB4-44F6-9433-9C5F33B7ED11}"/>
                </a:ext>
              </a:extLst>
            </p:cNvPr>
            <p:cNvGrpSpPr/>
            <p:nvPr userDrawn="1"/>
          </p:nvGrpSpPr>
          <p:grpSpPr>
            <a:xfrm>
              <a:off x="9853248" y="0"/>
              <a:ext cx="2338751" cy="510441"/>
              <a:chOff x="9371231" y="3026573"/>
              <a:chExt cx="2820768" cy="615643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9866CDAD-B9DE-4482-9BFA-6F5FD3B1513C}"/>
                  </a:ext>
                </a:extLst>
              </p:cNvPr>
              <p:cNvSpPr/>
              <p:nvPr userDrawn="1"/>
            </p:nvSpPr>
            <p:spPr>
              <a:xfrm>
                <a:off x="9676263" y="3032073"/>
                <a:ext cx="2515736" cy="610143"/>
              </a:xfrm>
              <a:prstGeom prst="rect">
                <a:avLst/>
              </a:prstGeom>
              <a:solidFill>
                <a:srgbClr val="84B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Isosceles Triangle 13">
                <a:extLst>
                  <a:ext uri="{FF2B5EF4-FFF2-40B4-BE49-F238E27FC236}">
                    <a16:creationId xmlns:a16="http://schemas.microsoft.com/office/drawing/2014/main" xmlns="" id="{127818C7-A2EA-4B06-8EE5-3A45F973199A}"/>
                  </a:ext>
                </a:extLst>
              </p:cNvPr>
              <p:cNvSpPr/>
              <p:nvPr userDrawn="1"/>
            </p:nvSpPr>
            <p:spPr>
              <a:xfrm>
                <a:off x="9371231" y="3026573"/>
                <a:ext cx="603014" cy="615643"/>
              </a:xfrm>
              <a:prstGeom prst="triangle">
                <a:avLst/>
              </a:prstGeom>
              <a:solidFill>
                <a:srgbClr val="84B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459635B-06AC-4D21-8907-D24396CC03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12760" y="2659329"/>
            <a:ext cx="2211399" cy="1624859"/>
          </a:xfrm>
          <a:prstGeom prst="rect">
            <a:avLst/>
          </a:prstGeom>
          <a:ln w="25400">
            <a:noFill/>
          </a:ln>
        </p:spPr>
      </p:pic>
      <p:pic>
        <p:nvPicPr>
          <p:cNvPr id="18" name="Picture 17" descr="A group of people in a boat on a body of water&#10;&#10;Description automatically generated">
            <a:extLst>
              <a:ext uri="{FF2B5EF4-FFF2-40B4-BE49-F238E27FC236}">
                <a16:creationId xmlns:a16="http://schemas.microsoft.com/office/drawing/2014/main" xmlns="" id="{BBC038B2-D6D7-4C80-8F2F-03B11239F9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185" y="2664963"/>
            <a:ext cx="2237881" cy="1619225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CDC5D06F-AB0B-442C-8FBC-480F87340DED}"/>
              </a:ext>
            </a:extLst>
          </p:cNvPr>
          <p:cNvCxnSpPr>
            <a:cxnSpLocks/>
          </p:cNvCxnSpPr>
          <p:nvPr/>
        </p:nvCxnSpPr>
        <p:spPr>
          <a:xfrm flipV="1">
            <a:off x="4251279" y="2512309"/>
            <a:ext cx="0" cy="4162568"/>
          </a:xfrm>
          <a:prstGeom prst="line">
            <a:avLst/>
          </a:prstGeom>
          <a:ln w="25400">
            <a:solidFill>
              <a:srgbClr val="595E6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" name="Picture 19" descr="A group of people sitting in the grass&#10;&#10;Description automatically generated">
            <a:extLst>
              <a:ext uri="{FF2B5EF4-FFF2-40B4-BE49-F238E27FC236}">
                <a16:creationId xmlns:a16="http://schemas.microsoft.com/office/drawing/2014/main" xmlns="" id="{3E8B4079-B04F-41F6-9252-0A848A737C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217" y="2722762"/>
            <a:ext cx="2237880" cy="1624858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72DD6C35-8F0B-48B4-9619-5D98F7A3AA36}"/>
              </a:ext>
            </a:extLst>
          </p:cNvPr>
          <p:cNvCxnSpPr>
            <a:cxnSpLocks/>
          </p:cNvCxnSpPr>
          <p:nvPr/>
        </p:nvCxnSpPr>
        <p:spPr>
          <a:xfrm>
            <a:off x="1173707" y="1586982"/>
            <a:ext cx="6050452" cy="0"/>
          </a:xfrm>
          <a:prstGeom prst="line">
            <a:avLst/>
          </a:prstGeom>
          <a:ln w="22225">
            <a:solidFill>
              <a:srgbClr val="595E6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itle Placeholder 1">
            <a:extLst>
              <a:ext uri="{FF2B5EF4-FFF2-40B4-BE49-F238E27FC236}">
                <a16:creationId xmlns:a16="http://schemas.microsoft.com/office/drawing/2014/main" xmlns="" id="{9C112538-E3AC-43B2-9D06-3127CFC1FB14}"/>
              </a:ext>
            </a:extLst>
          </p:cNvPr>
          <p:cNvSpPr txBox="1">
            <a:spLocks/>
          </p:cNvSpPr>
          <p:nvPr/>
        </p:nvSpPr>
        <p:spPr>
          <a:xfrm>
            <a:off x="1061356" y="1477564"/>
            <a:ext cx="5765530" cy="7489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595E61"/>
                </a:solidFill>
                <a:latin typeface="Avenir Next LT Pro" panose="020B0504020202020204" pitchFamily="34" charset="0"/>
                <a:ea typeface="+mj-ea"/>
                <a:cs typeface="+mj-cs"/>
              </a:defRPr>
            </a:lvl1pPr>
          </a:lstStyle>
          <a:p>
            <a:r>
              <a:rPr lang="en-US" sz="1800" b="0" i="1" dirty="0"/>
              <a:t>Here’s what you can do to help move the needle…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8041EDF7-E28C-42E1-806F-B9038D6C75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7788" y="1016036"/>
            <a:ext cx="1932028" cy="52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328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standing on top of a sandy beach&#10;&#10;Description automatically generated">
            <a:extLst>
              <a:ext uri="{FF2B5EF4-FFF2-40B4-BE49-F238E27FC236}">
                <a16:creationId xmlns:a16="http://schemas.microsoft.com/office/drawing/2014/main" xmlns="" id="{9B9B8365-07DF-48C8-8588-4FFF9357CF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0" r="18273"/>
          <a:stretch/>
        </p:blipFill>
        <p:spPr>
          <a:xfrm>
            <a:off x="443555" y="474259"/>
            <a:ext cx="5152029" cy="590948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FD220D5-35E7-44DE-BA84-65E5F02508D9}"/>
              </a:ext>
            </a:extLst>
          </p:cNvPr>
          <p:cNvSpPr/>
          <p:nvPr/>
        </p:nvSpPr>
        <p:spPr>
          <a:xfrm>
            <a:off x="6164240" y="2839498"/>
            <a:ext cx="4775263" cy="604545"/>
          </a:xfrm>
          <a:prstGeom prst="rect">
            <a:avLst/>
          </a:prstGeom>
          <a:solidFill>
            <a:srgbClr val="05C3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15B38BA-0C85-425D-ACE7-BE2E4691A6AE}"/>
              </a:ext>
            </a:extLst>
          </p:cNvPr>
          <p:cNvGrpSpPr/>
          <p:nvPr/>
        </p:nvGrpSpPr>
        <p:grpSpPr>
          <a:xfrm>
            <a:off x="9441987" y="0"/>
            <a:ext cx="2750011" cy="906867"/>
            <a:chOff x="9048391" y="0"/>
            <a:chExt cx="3143608" cy="103666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ECEDDC2D-D8B0-4EEB-ACC2-FA4C738FA4E9}"/>
                </a:ext>
              </a:extLst>
            </p:cNvPr>
            <p:cNvGrpSpPr/>
            <p:nvPr userDrawn="1"/>
          </p:nvGrpSpPr>
          <p:grpSpPr>
            <a:xfrm>
              <a:off x="9048391" y="272759"/>
              <a:ext cx="3143607" cy="763904"/>
              <a:chOff x="8400492" y="3517306"/>
              <a:chExt cx="3791506" cy="921345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5E2A0917-CC2E-46DC-9B3A-EB2CDFF9FC68}"/>
                  </a:ext>
                </a:extLst>
              </p:cNvPr>
              <p:cNvSpPr/>
              <p:nvPr userDrawn="1"/>
            </p:nvSpPr>
            <p:spPr>
              <a:xfrm>
                <a:off x="8867775" y="3525254"/>
                <a:ext cx="3324223" cy="913397"/>
              </a:xfrm>
              <a:prstGeom prst="rect">
                <a:avLst/>
              </a:prstGeom>
              <a:solidFill>
                <a:srgbClr val="004B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Isosceles Triangle 9">
                <a:extLst>
                  <a:ext uri="{FF2B5EF4-FFF2-40B4-BE49-F238E27FC236}">
                    <a16:creationId xmlns:a16="http://schemas.microsoft.com/office/drawing/2014/main" xmlns="" id="{1EF3FEF3-A9B6-426F-AE3B-E7D75692A0C1}"/>
                  </a:ext>
                </a:extLst>
              </p:cNvPr>
              <p:cNvSpPr/>
              <p:nvPr userDrawn="1"/>
            </p:nvSpPr>
            <p:spPr>
              <a:xfrm>
                <a:off x="8400492" y="3517306"/>
                <a:ext cx="910581" cy="921345"/>
              </a:xfrm>
              <a:prstGeom prst="triangle">
                <a:avLst/>
              </a:prstGeom>
              <a:solidFill>
                <a:srgbClr val="004B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E73E76EE-D03E-4C01-BED6-463C44CE7354}"/>
                </a:ext>
              </a:extLst>
            </p:cNvPr>
            <p:cNvGrpSpPr/>
            <p:nvPr userDrawn="1"/>
          </p:nvGrpSpPr>
          <p:grpSpPr>
            <a:xfrm>
              <a:off x="9853248" y="0"/>
              <a:ext cx="2338751" cy="510441"/>
              <a:chOff x="9371231" y="3026573"/>
              <a:chExt cx="2820768" cy="615643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3453F5F8-38CA-4A5E-8D30-9AA544FB230A}"/>
                  </a:ext>
                </a:extLst>
              </p:cNvPr>
              <p:cNvSpPr/>
              <p:nvPr userDrawn="1"/>
            </p:nvSpPr>
            <p:spPr>
              <a:xfrm>
                <a:off x="9676263" y="3032073"/>
                <a:ext cx="2515736" cy="610143"/>
              </a:xfrm>
              <a:prstGeom prst="rect">
                <a:avLst/>
              </a:prstGeom>
              <a:solidFill>
                <a:srgbClr val="84B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Isosceles Triangle 7">
                <a:extLst>
                  <a:ext uri="{FF2B5EF4-FFF2-40B4-BE49-F238E27FC236}">
                    <a16:creationId xmlns:a16="http://schemas.microsoft.com/office/drawing/2014/main" xmlns="" id="{3F9236B9-A608-4512-9082-6DC5C307EA6F}"/>
                  </a:ext>
                </a:extLst>
              </p:cNvPr>
              <p:cNvSpPr/>
              <p:nvPr userDrawn="1"/>
            </p:nvSpPr>
            <p:spPr>
              <a:xfrm>
                <a:off x="9371231" y="3026573"/>
                <a:ext cx="603014" cy="615643"/>
              </a:xfrm>
              <a:prstGeom prst="triangle">
                <a:avLst/>
              </a:prstGeom>
              <a:solidFill>
                <a:srgbClr val="84B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1" name="Title Placeholder 1">
            <a:extLst>
              <a:ext uri="{FF2B5EF4-FFF2-40B4-BE49-F238E27FC236}">
                <a16:creationId xmlns:a16="http://schemas.microsoft.com/office/drawing/2014/main" xmlns="" id="{10BB0B1B-13D1-433B-A311-ADFE68EFC83D}"/>
              </a:ext>
            </a:extLst>
          </p:cNvPr>
          <p:cNvSpPr txBox="1">
            <a:spLocks/>
          </p:cNvSpPr>
          <p:nvPr/>
        </p:nvSpPr>
        <p:spPr>
          <a:xfrm>
            <a:off x="6324357" y="2796114"/>
            <a:ext cx="4373302" cy="691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595E61"/>
                </a:solidFill>
                <a:latin typeface="Avenir Next LT Pro" panose="020B0504020202020204" pitchFamily="34" charset="0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en-US" sz="2400" b="1" i="1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Let’s work together on this! 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xmlns="" id="{33846231-25FF-4B73-ADA7-0BACA4A3E776}"/>
              </a:ext>
            </a:extLst>
          </p:cNvPr>
          <p:cNvSpPr txBox="1">
            <a:spLocks/>
          </p:cNvSpPr>
          <p:nvPr/>
        </p:nvSpPr>
        <p:spPr>
          <a:xfrm>
            <a:off x="6324356" y="3609827"/>
            <a:ext cx="5649930" cy="2765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595E61"/>
                </a:solidFill>
                <a:latin typeface="Avenir Next LT Pro" panose="020B0504020202020204" pitchFamily="34" charset="0"/>
                <a:ea typeface="+mj-ea"/>
                <a:cs typeface="+mj-cs"/>
              </a:defRPr>
            </a:lvl1pPr>
          </a:lstStyle>
          <a:p>
            <a:pPr marL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en-US" sz="2000" b="1" kern="1200" dirty="0">
                <a:solidFill>
                  <a:srgbClr val="595E61"/>
                </a:solidFill>
                <a:latin typeface="Avenir Next LT Pro" panose="020B0504020202020204" pitchFamily="34" charset="0"/>
                <a:ea typeface="+mj-ea"/>
                <a:cs typeface="+mj-cs"/>
              </a:rPr>
              <a:t>Jayla Poppleton, </a:t>
            </a:r>
            <a:r>
              <a:rPr lang="en-US" sz="2000" b="1" kern="1200" dirty="0" err="1">
                <a:solidFill>
                  <a:srgbClr val="595E61"/>
                </a:solidFill>
                <a:latin typeface="Avenir Next LT Pro" panose="020B0504020202020204" pitchFamily="34" charset="0"/>
                <a:ea typeface="+mj-ea"/>
                <a:cs typeface="+mj-cs"/>
              </a:rPr>
              <a:t>WEco</a:t>
            </a:r>
            <a:r>
              <a:rPr lang="en-US" sz="2000" b="1" kern="1200" dirty="0">
                <a:solidFill>
                  <a:srgbClr val="595E61"/>
                </a:solidFill>
                <a:latin typeface="Avenir Next LT Pro" panose="020B0504020202020204" pitchFamily="34" charset="0"/>
                <a:ea typeface="+mj-ea"/>
                <a:cs typeface="+mj-cs"/>
              </a:rPr>
              <a:t> E.D.</a:t>
            </a:r>
          </a:p>
          <a:p>
            <a:pPr marL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en-US" sz="1600" b="0" kern="1200" dirty="0">
                <a:solidFill>
                  <a:srgbClr val="595E61"/>
                </a:solidFill>
                <a:latin typeface="Avenir Next LT Pro" panose="020B0504020202020204" pitchFamily="34" charset="0"/>
                <a:ea typeface="+mj-ea"/>
                <a:cs typeface="+mj-cs"/>
              </a:rPr>
              <a:t>Jayla@wateredco.org   I   720-325-1448</a:t>
            </a:r>
          </a:p>
          <a:p>
            <a:pPr marL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</a:pPr>
            <a:endParaRPr lang="en-US" sz="1200" b="0" kern="1200" dirty="0">
              <a:solidFill>
                <a:srgbClr val="595E61"/>
              </a:solidFill>
              <a:latin typeface="Avenir Next LT Pro" panose="020B0504020202020204" pitchFamily="34" charset="0"/>
              <a:ea typeface="+mj-ea"/>
              <a:cs typeface="+mj-cs"/>
            </a:endParaRPr>
          </a:p>
          <a:p>
            <a:pPr marL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en-US" sz="2000" b="1" kern="1200" dirty="0">
                <a:solidFill>
                  <a:srgbClr val="595E61"/>
                </a:solidFill>
                <a:latin typeface="Avenir Next LT Pro" panose="020B0504020202020204" pitchFamily="34" charset="0"/>
                <a:ea typeface="+mj-ea"/>
                <a:cs typeface="+mj-cs"/>
              </a:rPr>
              <a:t>Scott Williamson, </a:t>
            </a:r>
            <a:r>
              <a:rPr lang="en-US" sz="2000" b="1" kern="1200" dirty="0" err="1">
                <a:solidFill>
                  <a:srgbClr val="595E61"/>
                </a:solidFill>
                <a:latin typeface="Avenir Next LT Pro" panose="020B0504020202020204" pitchFamily="34" charset="0"/>
                <a:ea typeface="+mj-ea"/>
                <a:cs typeface="+mj-cs"/>
              </a:rPr>
              <a:t>WEco</a:t>
            </a:r>
            <a:r>
              <a:rPr lang="en-US" sz="2000" b="1" kern="1200" dirty="0">
                <a:solidFill>
                  <a:srgbClr val="595E61"/>
                </a:solidFill>
                <a:latin typeface="Avenir Next LT Pro" panose="020B0504020202020204" pitchFamily="34" charset="0"/>
                <a:ea typeface="+mj-ea"/>
                <a:cs typeface="+mj-cs"/>
              </a:rPr>
              <a:t> Ed/Outreach Coord.</a:t>
            </a:r>
          </a:p>
          <a:p>
            <a:pPr marL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en-US" sz="1600" b="0" kern="1200" dirty="0">
                <a:solidFill>
                  <a:srgbClr val="595E61"/>
                </a:solidFill>
                <a:latin typeface="Avenir Next LT Pro" panose="020B0504020202020204" pitchFamily="34" charset="0"/>
                <a:ea typeface="+mj-ea"/>
                <a:cs typeface="+mj-cs"/>
              </a:rPr>
              <a:t>Scott@wateredco.org   I   303-377-4433</a:t>
            </a:r>
          </a:p>
          <a:p>
            <a:pPr marL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</a:pPr>
            <a:endParaRPr lang="en-US" sz="1200" b="0" kern="1200" dirty="0">
              <a:solidFill>
                <a:srgbClr val="595E61"/>
              </a:solidFill>
              <a:latin typeface="Avenir Next LT Pro" panose="020B0504020202020204" pitchFamily="34" charset="0"/>
              <a:ea typeface="+mj-ea"/>
              <a:cs typeface="+mj-cs"/>
            </a:endParaRPr>
          </a:p>
          <a:p>
            <a:pPr marL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en-US" sz="2000" b="1" kern="1200" dirty="0">
                <a:solidFill>
                  <a:srgbClr val="595E61"/>
                </a:solidFill>
                <a:latin typeface="Avenir Next LT Pro" panose="020B0504020202020204" pitchFamily="34" charset="0"/>
                <a:ea typeface="+mj-ea"/>
                <a:cs typeface="+mj-cs"/>
              </a:rPr>
              <a:t>Rob Buirgy, SWEAP Coordinator</a:t>
            </a:r>
          </a:p>
          <a:p>
            <a:pPr marL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en-US" sz="1600" b="0" kern="1200" dirty="0">
                <a:solidFill>
                  <a:srgbClr val="595E61"/>
                </a:solidFill>
                <a:latin typeface="Avenir Next LT Pro" panose="020B0504020202020204" pitchFamily="34" charset="0"/>
                <a:ea typeface="+mj-ea"/>
                <a:cs typeface="+mj-cs"/>
              </a:rPr>
              <a:t>Rob@wateredco.org   I   970-690-4655</a:t>
            </a:r>
          </a:p>
          <a:p>
            <a:pPr marL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</a:pPr>
            <a:endParaRPr lang="en-US" sz="1600" b="0" kern="1200" dirty="0">
              <a:solidFill>
                <a:srgbClr val="595E61"/>
              </a:solidFill>
              <a:latin typeface="Avenir Next LT Pro" panose="020B0504020202020204" pitchFamily="34" charset="0"/>
              <a:ea typeface="+mj-ea"/>
              <a:cs typeface="+mj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552572F-57DD-48F1-8AD1-219A82BC9A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4240" y="1585779"/>
            <a:ext cx="3741760" cy="1024716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48EF10C2-4A7F-4A41-97E3-67A0B258EB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442" y="6220523"/>
            <a:ext cx="1390844" cy="495835"/>
          </a:xfrm>
          <a:prstGeom prst="rect">
            <a:avLst/>
          </a:prstGeom>
        </p:spPr>
      </p:pic>
      <p:sp>
        <p:nvSpPr>
          <p:cNvPr id="16" name="Title Placeholder 1">
            <a:extLst>
              <a:ext uri="{FF2B5EF4-FFF2-40B4-BE49-F238E27FC236}">
                <a16:creationId xmlns:a16="http://schemas.microsoft.com/office/drawing/2014/main" xmlns="" id="{D6A9297B-BD47-49B6-B16C-7AFD9532D624}"/>
              </a:ext>
            </a:extLst>
          </p:cNvPr>
          <p:cNvSpPr txBox="1">
            <a:spLocks/>
          </p:cNvSpPr>
          <p:nvPr/>
        </p:nvSpPr>
        <p:spPr>
          <a:xfrm>
            <a:off x="8179496" y="6427123"/>
            <a:ext cx="2403946" cy="3013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595E61"/>
                </a:solidFill>
                <a:latin typeface="Avenir Next LT Pro" panose="020B0504020202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en-US" sz="1300" i="1" dirty="0">
                <a:latin typeface="Avenir Next LT Pro Light" panose="020B0304020202020204" pitchFamily="34" charset="0"/>
              </a:rPr>
              <a:t>Presentation created by:</a:t>
            </a:r>
          </a:p>
        </p:txBody>
      </p:sp>
    </p:spTree>
    <p:extLst>
      <p:ext uri="{BB962C8B-B14F-4D97-AF65-F5344CB8AC3E}">
        <p14:creationId xmlns:p14="http://schemas.microsoft.com/office/powerpoint/2010/main" val="2381567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A7A3BD1-84F7-4E9C-BCC6-1815D6FF06E7}"/>
              </a:ext>
            </a:extLst>
          </p:cNvPr>
          <p:cNvSpPr txBox="1">
            <a:spLocks/>
          </p:cNvSpPr>
          <p:nvPr/>
        </p:nvSpPr>
        <p:spPr>
          <a:xfrm>
            <a:off x="1014121" y="767924"/>
            <a:ext cx="5974158" cy="1034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rgbClr val="595E61"/>
                </a:solidFill>
                <a:latin typeface="Avenir Next LT Pro" panose="020B05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 sz="4800" dirty="0"/>
              <a:t>TODAY’S OUTLINE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157349B-C299-4C07-AA04-E061D8317795}"/>
              </a:ext>
            </a:extLst>
          </p:cNvPr>
          <p:cNvGrpSpPr/>
          <p:nvPr/>
        </p:nvGrpSpPr>
        <p:grpSpPr>
          <a:xfrm>
            <a:off x="9441987" y="0"/>
            <a:ext cx="2750011" cy="906867"/>
            <a:chOff x="9048391" y="0"/>
            <a:chExt cx="3143608" cy="103666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8D51B0E9-E582-4EBF-A84C-E9ECC8852768}"/>
                </a:ext>
              </a:extLst>
            </p:cNvPr>
            <p:cNvGrpSpPr/>
            <p:nvPr userDrawn="1"/>
          </p:nvGrpSpPr>
          <p:grpSpPr>
            <a:xfrm>
              <a:off x="9048391" y="272759"/>
              <a:ext cx="3143607" cy="763904"/>
              <a:chOff x="8400492" y="3517306"/>
              <a:chExt cx="3791506" cy="921345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C36C71A1-5F20-44C5-8CD1-11C6902FBCFE}"/>
                  </a:ext>
                </a:extLst>
              </p:cNvPr>
              <p:cNvSpPr/>
              <p:nvPr userDrawn="1"/>
            </p:nvSpPr>
            <p:spPr>
              <a:xfrm>
                <a:off x="8867775" y="3525254"/>
                <a:ext cx="3324223" cy="913397"/>
              </a:xfrm>
              <a:prstGeom prst="rect">
                <a:avLst/>
              </a:prstGeom>
              <a:solidFill>
                <a:srgbClr val="004B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Isosceles Triangle 8">
                <a:extLst>
                  <a:ext uri="{FF2B5EF4-FFF2-40B4-BE49-F238E27FC236}">
                    <a16:creationId xmlns:a16="http://schemas.microsoft.com/office/drawing/2014/main" xmlns="" id="{14387ACA-8468-4245-B6A5-BF068A72E59A}"/>
                  </a:ext>
                </a:extLst>
              </p:cNvPr>
              <p:cNvSpPr/>
              <p:nvPr userDrawn="1"/>
            </p:nvSpPr>
            <p:spPr>
              <a:xfrm>
                <a:off x="8400492" y="3517306"/>
                <a:ext cx="910581" cy="921345"/>
              </a:xfrm>
              <a:prstGeom prst="triangle">
                <a:avLst/>
              </a:prstGeom>
              <a:solidFill>
                <a:srgbClr val="004B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95024ADE-37C4-4BBE-802B-3659AA81291F}"/>
                </a:ext>
              </a:extLst>
            </p:cNvPr>
            <p:cNvGrpSpPr/>
            <p:nvPr userDrawn="1"/>
          </p:nvGrpSpPr>
          <p:grpSpPr>
            <a:xfrm>
              <a:off x="9853248" y="0"/>
              <a:ext cx="2338751" cy="510441"/>
              <a:chOff x="9371231" y="3026573"/>
              <a:chExt cx="2820768" cy="615643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E3537596-8FE6-4FCD-81B9-1E7DF0570AE8}"/>
                  </a:ext>
                </a:extLst>
              </p:cNvPr>
              <p:cNvSpPr/>
              <p:nvPr userDrawn="1"/>
            </p:nvSpPr>
            <p:spPr>
              <a:xfrm>
                <a:off x="9676263" y="3032073"/>
                <a:ext cx="2515736" cy="610143"/>
              </a:xfrm>
              <a:prstGeom prst="rect">
                <a:avLst/>
              </a:prstGeom>
              <a:solidFill>
                <a:srgbClr val="84B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Isosceles Triangle 6">
                <a:extLst>
                  <a:ext uri="{FF2B5EF4-FFF2-40B4-BE49-F238E27FC236}">
                    <a16:creationId xmlns:a16="http://schemas.microsoft.com/office/drawing/2014/main" xmlns="" id="{FC655D80-5208-4018-9F0E-2C2B25C46A0D}"/>
                  </a:ext>
                </a:extLst>
              </p:cNvPr>
              <p:cNvSpPr/>
              <p:nvPr userDrawn="1"/>
            </p:nvSpPr>
            <p:spPr>
              <a:xfrm>
                <a:off x="9371231" y="3026573"/>
                <a:ext cx="603014" cy="615643"/>
              </a:xfrm>
              <a:prstGeom prst="triangle">
                <a:avLst/>
              </a:prstGeom>
              <a:solidFill>
                <a:srgbClr val="84B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8EEA6C22-8E53-4936-A438-C26FAD3DAB34}"/>
              </a:ext>
            </a:extLst>
          </p:cNvPr>
          <p:cNvSpPr txBox="1">
            <a:spLocks/>
          </p:cNvSpPr>
          <p:nvPr/>
        </p:nvSpPr>
        <p:spPr>
          <a:xfrm>
            <a:off x="1057221" y="1765040"/>
            <a:ext cx="5434263" cy="317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595E61"/>
                </a:solidFill>
                <a:latin typeface="Avenir Next LT Pro" panose="020B0504020202020204" pitchFamily="34" charset="0"/>
                <a:ea typeface="+mj-ea"/>
                <a:cs typeface="+mj-cs"/>
              </a:defRPr>
            </a:lvl1pPr>
          </a:lstStyle>
          <a:p>
            <a:r>
              <a:rPr lang="en-US" sz="1800" b="0" dirty="0">
                <a:solidFill>
                  <a:srgbClr val="595E61"/>
                </a:solidFill>
              </a:rPr>
              <a:t>A brief overview of what this presentation will cover…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FF699A21-7DB6-4C85-BAD5-F87DCE15B5BF}"/>
              </a:ext>
            </a:extLst>
          </p:cNvPr>
          <p:cNvGrpSpPr/>
          <p:nvPr/>
        </p:nvGrpSpPr>
        <p:grpSpPr>
          <a:xfrm>
            <a:off x="1091819" y="2687510"/>
            <a:ext cx="10276766" cy="3470940"/>
            <a:chOff x="1412457" y="2687510"/>
            <a:chExt cx="9492451" cy="320603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2956F023-334B-404B-B510-3E07DA96AC26}"/>
                </a:ext>
              </a:extLst>
            </p:cNvPr>
            <p:cNvSpPr/>
            <p:nvPr userDrawn="1"/>
          </p:nvSpPr>
          <p:spPr>
            <a:xfrm>
              <a:off x="1412457" y="2687512"/>
              <a:ext cx="2126511" cy="2126511"/>
            </a:xfrm>
            <a:prstGeom prst="ellipse">
              <a:avLst/>
            </a:prstGeom>
            <a:solidFill>
              <a:srgbClr val="004B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4FF25B6A-16C6-4A3C-BB6A-A8D7B116AAEB}"/>
                </a:ext>
              </a:extLst>
            </p:cNvPr>
            <p:cNvSpPr/>
            <p:nvPr userDrawn="1"/>
          </p:nvSpPr>
          <p:spPr>
            <a:xfrm>
              <a:off x="3799748" y="2687511"/>
              <a:ext cx="2126511" cy="2126511"/>
            </a:xfrm>
            <a:prstGeom prst="ellipse">
              <a:avLst/>
            </a:prstGeom>
            <a:solidFill>
              <a:srgbClr val="05C3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96F1C32B-D5CB-4EBC-B503-AB3C997CCC9E}"/>
                </a:ext>
              </a:extLst>
            </p:cNvPr>
            <p:cNvSpPr/>
            <p:nvPr userDrawn="1"/>
          </p:nvSpPr>
          <p:spPr>
            <a:xfrm>
              <a:off x="8632419" y="2687510"/>
              <a:ext cx="2126511" cy="2126511"/>
            </a:xfrm>
            <a:prstGeom prst="ellipse">
              <a:avLst/>
            </a:prstGeom>
            <a:solidFill>
              <a:srgbClr val="84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5EA8FF99-E73A-49DB-94B9-EC4E661F9F45}"/>
                </a:ext>
              </a:extLst>
            </p:cNvPr>
            <p:cNvSpPr/>
            <p:nvPr userDrawn="1"/>
          </p:nvSpPr>
          <p:spPr>
            <a:xfrm>
              <a:off x="6200134" y="2687510"/>
              <a:ext cx="2126511" cy="2126511"/>
            </a:xfrm>
            <a:prstGeom prst="ellipse">
              <a:avLst/>
            </a:prstGeom>
            <a:solidFill>
              <a:srgbClr val="D860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7890D8FF-524A-45C6-AC8E-746B7C7D3ACF}"/>
                </a:ext>
              </a:extLst>
            </p:cNvPr>
            <p:cNvSpPr/>
            <p:nvPr userDrawn="1"/>
          </p:nvSpPr>
          <p:spPr>
            <a:xfrm>
              <a:off x="3257081" y="3346730"/>
              <a:ext cx="795589" cy="7955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xmlns="" id="{B0DC9675-7B6C-4CE7-8141-078ED04F9B1A}"/>
                </a:ext>
              </a:extLst>
            </p:cNvPr>
            <p:cNvSpPr/>
            <p:nvPr userDrawn="1"/>
          </p:nvSpPr>
          <p:spPr>
            <a:xfrm rot="5400000">
              <a:off x="3531137" y="3580647"/>
              <a:ext cx="382346" cy="329609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5F04DAE4-7CC1-40BB-B71E-17F42CBB2F22}"/>
                </a:ext>
              </a:extLst>
            </p:cNvPr>
            <p:cNvSpPr/>
            <p:nvPr userDrawn="1"/>
          </p:nvSpPr>
          <p:spPr>
            <a:xfrm>
              <a:off x="5658935" y="3346730"/>
              <a:ext cx="795589" cy="7955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xmlns="" id="{1436C9D2-42D7-498C-BE4B-E5AC0DBE0254}"/>
                </a:ext>
              </a:extLst>
            </p:cNvPr>
            <p:cNvSpPr/>
            <p:nvPr userDrawn="1"/>
          </p:nvSpPr>
          <p:spPr>
            <a:xfrm rot="5400000">
              <a:off x="5932991" y="3580647"/>
              <a:ext cx="382346" cy="329609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4762733E-F702-499E-8D6D-6A9AE29FE30E}"/>
                </a:ext>
              </a:extLst>
            </p:cNvPr>
            <p:cNvSpPr/>
            <p:nvPr userDrawn="1"/>
          </p:nvSpPr>
          <p:spPr>
            <a:xfrm>
              <a:off x="8081738" y="3346730"/>
              <a:ext cx="795589" cy="7955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xmlns="" id="{D439AC21-D0EF-40BB-8ADD-91F03A91FE87}"/>
                </a:ext>
              </a:extLst>
            </p:cNvPr>
            <p:cNvSpPr/>
            <p:nvPr userDrawn="1"/>
          </p:nvSpPr>
          <p:spPr>
            <a:xfrm rot="5400000">
              <a:off x="8355794" y="3580647"/>
              <a:ext cx="382346" cy="329609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22" name="Title Placeholder 1">
              <a:extLst>
                <a:ext uri="{FF2B5EF4-FFF2-40B4-BE49-F238E27FC236}">
                  <a16:creationId xmlns:a16="http://schemas.microsoft.com/office/drawing/2014/main" xmlns="" id="{C627303A-589C-490E-BBA8-FCBBBAC2223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450276" y="5136271"/>
              <a:ext cx="2096274" cy="70445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0" kern="1200">
                  <a:solidFill>
                    <a:srgbClr val="595E61"/>
                  </a:solidFill>
                  <a:latin typeface="Avenir Next LT Pro" panose="020B0504020202020204" pitchFamily="34" charset="0"/>
                  <a:ea typeface="+mj-ea"/>
                  <a:cs typeface="+mj-cs"/>
                </a:defRPr>
              </a:lvl1pPr>
            </a:lstStyle>
            <a:p>
              <a:r>
                <a:rPr lang="en-US" sz="1500" b="1" i="1" dirty="0">
                  <a:solidFill>
                    <a:srgbClr val="595E61"/>
                  </a:solidFill>
                  <a:latin typeface="Avenir Next LT Pro Light" panose="020B0304020202020204" pitchFamily="34" charset="0"/>
                </a:rPr>
                <a:t>We’ll discuss the need for SWEAP and how it was created.</a:t>
              </a:r>
            </a:p>
          </p:txBody>
        </p:sp>
        <p:sp>
          <p:nvSpPr>
            <p:cNvPr id="23" name="Title Placeholder 1">
              <a:extLst>
                <a:ext uri="{FF2B5EF4-FFF2-40B4-BE49-F238E27FC236}">
                  <a16:creationId xmlns:a16="http://schemas.microsoft.com/office/drawing/2014/main" xmlns="" id="{FBB22D20-4B9E-49ED-B22E-DFF1BF8B1DB3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712045" y="3146158"/>
              <a:ext cx="1489189" cy="106500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0" kern="1200">
                  <a:solidFill>
                    <a:srgbClr val="595E61"/>
                  </a:solidFill>
                  <a:latin typeface="Avenir Next LT Pro" panose="020B0504020202020204" pitchFamily="34" charset="0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sz="2400" b="1" dirty="0">
                  <a:solidFill>
                    <a:schemeClr val="bg1"/>
                  </a:solidFill>
                </a:rPr>
                <a:t>WHY SWEAP?</a:t>
              </a:r>
            </a:p>
          </p:txBody>
        </p:sp>
        <p:sp>
          <p:nvSpPr>
            <p:cNvPr id="24" name="Title Placeholder 1">
              <a:extLst>
                <a:ext uri="{FF2B5EF4-FFF2-40B4-BE49-F238E27FC236}">
                  <a16:creationId xmlns:a16="http://schemas.microsoft.com/office/drawing/2014/main" xmlns="" id="{E7D19248-B3F5-4D5E-8344-A528B19E42C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089783" y="3094806"/>
              <a:ext cx="1555967" cy="137897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0" kern="1200">
                  <a:solidFill>
                    <a:srgbClr val="595E61"/>
                  </a:solidFill>
                  <a:latin typeface="Avenir Next LT Pro" panose="020B0504020202020204" pitchFamily="34" charset="0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sz="2000" b="1" dirty="0">
                  <a:solidFill>
                    <a:schemeClr val="bg1"/>
                  </a:solidFill>
                </a:rPr>
                <a:t>HOW DOES SWEAP WORK?</a:t>
              </a:r>
            </a:p>
          </p:txBody>
        </p:sp>
        <p:sp>
          <p:nvSpPr>
            <p:cNvPr id="25" name="Title Placeholder 1">
              <a:extLst>
                <a:ext uri="{FF2B5EF4-FFF2-40B4-BE49-F238E27FC236}">
                  <a16:creationId xmlns:a16="http://schemas.microsoft.com/office/drawing/2014/main" xmlns="" id="{8A019A68-7B9E-419C-83AE-C6E50262CD1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415495" y="3079782"/>
              <a:ext cx="1691984" cy="137897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0" kern="1200">
                  <a:solidFill>
                    <a:srgbClr val="595E61"/>
                  </a:solidFill>
                  <a:latin typeface="Avenir Next LT Pro" panose="020B0504020202020204" pitchFamily="34" charset="0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sz="2000" b="1" dirty="0">
                  <a:solidFill>
                    <a:schemeClr val="bg1"/>
                  </a:solidFill>
                </a:rPr>
                <a:t>HOW CAN </a:t>
              </a:r>
            </a:p>
            <a:p>
              <a:pPr algn="ctr">
                <a:lnSpc>
                  <a:spcPct val="100000"/>
                </a:lnSpc>
              </a:pPr>
              <a:r>
                <a:rPr lang="en-US" sz="2000" b="1" dirty="0">
                  <a:solidFill>
                    <a:schemeClr val="bg1"/>
                  </a:solidFill>
                </a:rPr>
                <a:t>I GET INVOLVED?</a:t>
              </a:r>
            </a:p>
          </p:txBody>
        </p:sp>
        <p:sp>
          <p:nvSpPr>
            <p:cNvPr id="26" name="Title Placeholder 1">
              <a:extLst>
                <a:ext uri="{FF2B5EF4-FFF2-40B4-BE49-F238E27FC236}">
                  <a16:creationId xmlns:a16="http://schemas.microsoft.com/office/drawing/2014/main" xmlns="" id="{3C3D3E66-FE78-4333-A2A8-34FD65F7398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930684" y="3097568"/>
              <a:ext cx="1528528" cy="137897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0" kern="1200">
                  <a:solidFill>
                    <a:srgbClr val="595E61"/>
                  </a:solidFill>
                  <a:latin typeface="Avenir Next LT Pro" panose="020B0504020202020204" pitchFamily="34" charset="0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sz="2000" b="1" dirty="0">
                  <a:solidFill>
                    <a:schemeClr val="bg1"/>
                  </a:solidFill>
                </a:rPr>
                <a:t>WHAT ARE THE NEXT STEPS?</a:t>
              </a:r>
            </a:p>
          </p:txBody>
        </p:sp>
        <p:sp>
          <p:nvSpPr>
            <p:cNvPr id="27" name="Title Placeholder 1">
              <a:extLst>
                <a:ext uri="{FF2B5EF4-FFF2-40B4-BE49-F238E27FC236}">
                  <a16:creationId xmlns:a16="http://schemas.microsoft.com/office/drawing/2014/main" xmlns="" id="{F7CF1873-1C24-45E6-9584-3226FBACB42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829190" y="5211907"/>
              <a:ext cx="2096274" cy="68164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0" kern="1200">
                  <a:solidFill>
                    <a:srgbClr val="595E61"/>
                  </a:solidFill>
                  <a:latin typeface="Avenir Next LT Pro" panose="020B0504020202020204" pitchFamily="34" charset="0"/>
                  <a:ea typeface="+mj-ea"/>
                  <a:cs typeface="+mj-cs"/>
                </a:defRPr>
              </a:lvl1pPr>
            </a:lstStyle>
            <a:p>
              <a:r>
                <a:rPr lang="en-US" sz="1500" b="1" i="1" dirty="0">
                  <a:solidFill>
                    <a:srgbClr val="595E61"/>
                  </a:solidFill>
                  <a:latin typeface="Avenir Next LT Pro Light" panose="020B0304020202020204" pitchFamily="34" charset="0"/>
                </a:rPr>
                <a:t>Learn about the SWEAP framework and benefits to local  educators and communities.</a:t>
              </a:r>
            </a:p>
          </p:txBody>
        </p:sp>
        <p:sp>
          <p:nvSpPr>
            <p:cNvPr id="28" name="Title Placeholder 1">
              <a:extLst>
                <a:ext uri="{FF2B5EF4-FFF2-40B4-BE49-F238E27FC236}">
                  <a16:creationId xmlns:a16="http://schemas.microsoft.com/office/drawing/2014/main" xmlns="" id="{6CE444DD-FE88-4C73-B715-50665BEE4EF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245923" y="5048870"/>
              <a:ext cx="2314793" cy="78152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0" kern="1200">
                  <a:solidFill>
                    <a:srgbClr val="595E61"/>
                  </a:solidFill>
                  <a:latin typeface="Avenir Next LT Pro" panose="020B0504020202020204" pitchFamily="34" charset="0"/>
                  <a:ea typeface="+mj-ea"/>
                  <a:cs typeface="+mj-cs"/>
                </a:defRPr>
              </a:lvl1pPr>
            </a:lstStyle>
            <a:p>
              <a:r>
                <a:rPr lang="en-US" sz="1500" b="1" i="1" dirty="0">
                  <a:solidFill>
                    <a:srgbClr val="595E61"/>
                  </a:solidFill>
                  <a:latin typeface="Avenir Next LT Pro Light" panose="020B0304020202020204" pitchFamily="34" charset="0"/>
                </a:rPr>
                <a:t>There are many ways to participate based on your goals and resources.</a:t>
              </a:r>
            </a:p>
          </p:txBody>
        </p:sp>
        <p:sp>
          <p:nvSpPr>
            <p:cNvPr id="29" name="Title Placeholder 1">
              <a:extLst>
                <a:ext uri="{FF2B5EF4-FFF2-40B4-BE49-F238E27FC236}">
                  <a16:creationId xmlns:a16="http://schemas.microsoft.com/office/drawing/2014/main" xmlns="" id="{652812C8-0C8B-45D3-8E49-C0761A181E0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687868" y="5065868"/>
              <a:ext cx="2217040" cy="77485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0" kern="1200">
                  <a:solidFill>
                    <a:srgbClr val="595E61"/>
                  </a:solidFill>
                  <a:latin typeface="Avenir Next LT Pro" panose="020B0504020202020204" pitchFamily="34" charset="0"/>
                  <a:ea typeface="+mj-ea"/>
                  <a:cs typeface="+mj-cs"/>
                </a:defRPr>
              </a:lvl1pPr>
            </a:lstStyle>
            <a:p>
              <a:r>
                <a:rPr lang="en-US" sz="1500" b="1" i="1" dirty="0">
                  <a:solidFill>
                    <a:srgbClr val="595E61"/>
                  </a:solidFill>
                  <a:latin typeface="Avenir Next LT Pro Light" panose="020B0304020202020204" pitchFamily="34" charset="0"/>
                </a:rPr>
                <a:t>Find out about the SWEAP timeline and how we’ll measure success.</a:t>
              </a:r>
            </a:p>
          </p:txBody>
        </p: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3083B500-1309-4236-845D-BB54AD9B7555}"/>
              </a:ext>
            </a:extLst>
          </p:cNvPr>
          <p:cNvCxnSpPr>
            <a:cxnSpLocks/>
          </p:cNvCxnSpPr>
          <p:nvPr/>
        </p:nvCxnSpPr>
        <p:spPr>
          <a:xfrm>
            <a:off x="1091819" y="1627917"/>
            <a:ext cx="5527345" cy="0"/>
          </a:xfrm>
          <a:prstGeom prst="line">
            <a:avLst/>
          </a:prstGeom>
          <a:ln w="25400">
            <a:solidFill>
              <a:srgbClr val="595E6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9BB35B09-B0CE-44D3-8B7D-77CE1A0FF8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7788" y="1016036"/>
            <a:ext cx="1932028" cy="52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68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5E6A772-17A5-4516-A210-E58D3970F983}"/>
              </a:ext>
            </a:extLst>
          </p:cNvPr>
          <p:cNvSpPr txBox="1">
            <a:spLocks/>
          </p:cNvSpPr>
          <p:nvPr/>
        </p:nvSpPr>
        <p:spPr>
          <a:xfrm>
            <a:off x="4871701" y="1695287"/>
            <a:ext cx="4969400" cy="7489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rgbClr val="595E61"/>
                </a:solidFill>
                <a:latin typeface="Avenir Next LT Pro" panose="020B05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 sz="4800" i="1" dirty="0"/>
              <a:t>WHY SWEAP?</a:t>
            </a:r>
          </a:p>
        </p:txBody>
      </p:sp>
      <p:pic>
        <p:nvPicPr>
          <p:cNvPr id="3" name="Picture 2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xmlns="" id="{75616415-6156-4F98-82B0-005EFADBCC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7" t="-1119" r="19633" b="1119"/>
          <a:stretch/>
        </p:blipFill>
        <p:spPr>
          <a:xfrm>
            <a:off x="2585757" y="2725545"/>
            <a:ext cx="1452355" cy="147432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278E2598-22FB-4A31-AE5F-D18A629C9256}"/>
              </a:ext>
            </a:extLst>
          </p:cNvPr>
          <p:cNvSpPr txBox="1">
            <a:spLocks/>
          </p:cNvSpPr>
          <p:nvPr/>
        </p:nvSpPr>
        <p:spPr>
          <a:xfrm>
            <a:off x="5268680" y="3589748"/>
            <a:ext cx="5434263" cy="1384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595E61"/>
                </a:solidFill>
                <a:latin typeface="Avenir Next LT Pro" panose="020B0504020202020204" pitchFamily="34" charset="0"/>
                <a:ea typeface="+mj-ea"/>
                <a:cs typeface="+mj-cs"/>
              </a:defRPr>
            </a:lvl1pPr>
          </a:lstStyle>
          <a:p>
            <a:pPr marL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en-US" sz="6400" b="1" kern="1200" dirty="0">
                <a:solidFill>
                  <a:srgbClr val="595E61"/>
                </a:solidFill>
                <a:latin typeface="Avenir Next LT Pro Light" panose="020B0304020202020204" pitchFamily="34" charset="0"/>
                <a:ea typeface="+mj-ea"/>
                <a:cs typeface="+mj-cs"/>
              </a:rPr>
              <a:t>Colorado Water Plan</a:t>
            </a:r>
          </a:p>
          <a:p>
            <a:pPr marL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en-US" sz="5600" b="0" kern="1200" dirty="0">
                <a:solidFill>
                  <a:srgbClr val="595E61"/>
                </a:solidFill>
                <a:latin typeface="Avenir Next LT Pro" panose="020B0504020202020204" pitchFamily="34" charset="0"/>
                <a:ea typeface="+mj-ea"/>
                <a:cs typeface="+mj-cs"/>
              </a:rPr>
              <a:t>Chapter 9.5: Outreach, Education and Public Engagement</a:t>
            </a:r>
          </a:p>
          <a:p>
            <a:pPr marL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</a:pPr>
            <a:endParaRPr lang="en-US" sz="4800" b="0" kern="1200" dirty="0">
              <a:solidFill>
                <a:srgbClr val="595E61"/>
              </a:solidFill>
              <a:latin typeface="Avenir Next LT Pro" panose="020B0504020202020204" pitchFamily="34" charset="0"/>
              <a:ea typeface="+mj-ea"/>
              <a:cs typeface="+mj-cs"/>
            </a:endParaRPr>
          </a:p>
          <a:p>
            <a:pPr marL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en-US" sz="5600" b="0" kern="1200" dirty="0">
                <a:solidFill>
                  <a:srgbClr val="595E61"/>
                </a:solidFill>
                <a:latin typeface="Avenir Next LT Pro" panose="020B0504020202020204" pitchFamily="34" charset="0"/>
                <a:ea typeface="+mj-ea"/>
                <a:cs typeface="+mj-cs"/>
              </a:rPr>
              <a:t>“To expand outreach and education efforts that engage the public to promote well-informed community discourse and decision making regarding balanced water solutions.”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0036E0C-E92D-4F96-B630-0CA68CB1A512}"/>
              </a:ext>
            </a:extLst>
          </p:cNvPr>
          <p:cNvSpPr/>
          <p:nvPr/>
        </p:nvSpPr>
        <p:spPr>
          <a:xfrm>
            <a:off x="5268680" y="5118389"/>
            <a:ext cx="48957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>
                <a:solidFill>
                  <a:srgbClr val="595E61"/>
                </a:solidFill>
                <a:latin typeface="Avenir Next LT Pro Light" panose="020B0304020202020204" pitchFamily="34" charset="0"/>
              </a:rPr>
              <a:t>Empower Coloradans to take an active role in their communities and make informed decisions about critical water issues.  </a:t>
            </a:r>
            <a:endParaRPr lang="en-US" sz="1200" b="1" i="1" dirty="0">
              <a:solidFill>
                <a:srgbClr val="595E61"/>
              </a:solidFill>
              <a:latin typeface="Avenir Next LT Pro Light" panose="020B03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7C54385-A933-489E-B466-3695D9F2BED0}"/>
              </a:ext>
            </a:extLst>
          </p:cNvPr>
          <p:cNvSpPr/>
          <p:nvPr/>
        </p:nvSpPr>
        <p:spPr>
          <a:xfrm>
            <a:off x="5268679" y="2757854"/>
            <a:ext cx="54123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i="0" dirty="0">
                <a:solidFill>
                  <a:srgbClr val="595E61"/>
                </a:solidFill>
                <a:latin typeface="Avenir Next LT Pro" panose="020B0504020202020204" pitchFamily="34" charset="0"/>
              </a:rPr>
              <a:t>The Colorado Water Plan predicts a water supply shortfall of </a:t>
            </a:r>
            <a:r>
              <a:rPr lang="en-US" sz="1800" b="1" i="0" dirty="0" smtClean="0">
                <a:solidFill>
                  <a:srgbClr val="595E61"/>
                </a:solidFill>
                <a:latin typeface="Avenir Next LT Pro" panose="020B0504020202020204" pitchFamily="34" charset="0"/>
              </a:rPr>
              <a:t>more than 500,000 </a:t>
            </a:r>
            <a:r>
              <a:rPr lang="en-US" sz="1800" b="1" i="0" dirty="0">
                <a:solidFill>
                  <a:srgbClr val="595E61"/>
                </a:solidFill>
                <a:latin typeface="Avenir Next LT Pro" panose="020B0504020202020204" pitchFamily="34" charset="0"/>
              </a:rPr>
              <a:t>acre-feet by 2050.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8F17AC62-59EB-406F-896E-F8B1CB1C8227}"/>
              </a:ext>
            </a:extLst>
          </p:cNvPr>
          <p:cNvCxnSpPr>
            <a:cxnSpLocks/>
          </p:cNvCxnSpPr>
          <p:nvPr/>
        </p:nvCxnSpPr>
        <p:spPr>
          <a:xfrm>
            <a:off x="4974597" y="2382587"/>
            <a:ext cx="3923743" cy="0"/>
          </a:xfrm>
          <a:prstGeom prst="line">
            <a:avLst/>
          </a:prstGeom>
          <a:ln w="25400">
            <a:solidFill>
              <a:srgbClr val="595E6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331258E-72AC-4573-AC22-851F61EE798F}"/>
              </a:ext>
            </a:extLst>
          </p:cNvPr>
          <p:cNvSpPr/>
          <p:nvPr/>
        </p:nvSpPr>
        <p:spPr>
          <a:xfrm>
            <a:off x="2586884" y="1176259"/>
            <a:ext cx="1452355" cy="1462288"/>
          </a:xfrm>
          <a:prstGeom prst="rect">
            <a:avLst/>
          </a:prstGeom>
          <a:solidFill>
            <a:srgbClr val="004B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533D26F-5973-41AC-8ED0-4CCE53085370}"/>
              </a:ext>
            </a:extLst>
          </p:cNvPr>
          <p:cNvSpPr/>
          <p:nvPr/>
        </p:nvSpPr>
        <p:spPr>
          <a:xfrm>
            <a:off x="2586882" y="1174493"/>
            <a:ext cx="1452355" cy="1462288"/>
          </a:xfrm>
          <a:prstGeom prst="rect">
            <a:avLst/>
          </a:prstGeom>
          <a:solidFill>
            <a:srgbClr val="05C3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652B9FE-BCE1-4CC8-8AC2-06E68CB2E1AD}"/>
              </a:ext>
            </a:extLst>
          </p:cNvPr>
          <p:cNvSpPr/>
          <p:nvPr/>
        </p:nvSpPr>
        <p:spPr>
          <a:xfrm>
            <a:off x="1021654" y="2738200"/>
            <a:ext cx="1452355" cy="1462288"/>
          </a:xfrm>
          <a:prstGeom prst="rect">
            <a:avLst/>
          </a:prstGeom>
          <a:solidFill>
            <a:srgbClr val="D860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B2CCFBA-EF0B-4CE4-8EE9-42B26B1DB333}"/>
              </a:ext>
            </a:extLst>
          </p:cNvPr>
          <p:cNvSpPr/>
          <p:nvPr/>
        </p:nvSpPr>
        <p:spPr>
          <a:xfrm>
            <a:off x="2585757" y="4298687"/>
            <a:ext cx="1452355" cy="1462288"/>
          </a:xfrm>
          <a:prstGeom prst="rect">
            <a:avLst/>
          </a:prstGeom>
          <a:solidFill>
            <a:srgbClr val="84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group of people that are standing in the grass&#10;&#10;Description automatically generated">
            <a:extLst>
              <a:ext uri="{FF2B5EF4-FFF2-40B4-BE49-F238E27FC236}">
                <a16:creationId xmlns:a16="http://schemas.microsoft.com/office/drawing/2014/main" xmlns="" id="{AD530C90-0AA8-4574-BCF0-8ADD949324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38"/>
          <a:stretch/>
        </p:blipFill>
        <p:spPr>
          <a:xfrm>
            <a:off x="1029956" y="1176259"/>
            <a:ext cx="1452355" cy="1452229"/>
          </a:xfrm>
          <a:prstGeom prst="rect">
            <a:avLst/>
          </a:prstGeom>
        </p:spPr>
      </p:pic>
      <p:pic>
        <p:nvPicPr>
          <p:cNvPr id="13" name="Picture 12" descr="A group of people skiing on the snow&#10;&#10;Description automatically generated">
            <a:extLst>
              <a:ext uri="{FF2B5EF4-FFF2-40B4-BE49-F238E27FC236}">
                <a16:creationId xmlns:a16="http://schemas.microsoft.com/office/drawing/2014/main" xmlns="" id="{F49B1C0A-CEC8-498B-87F8-39EDE959CE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7" t="-1542" r="17075" b="1542"/>
          <a:stretch/>
        </p:blipFill>
        <p:spPr>
          <a:xfrm>
            <a:off x="1018933" y="4305939"/>
            <a:ext cx="1474399" cy="146228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A1DCA335-C657-4E79-B59D-4D7B09C2C8AD}"/>
              </a:ext>
            </a:extLst>
          </p:cNvPr>
          <p:cNvGrpSpPr/>
          <p:nvPr/>
        </p:nvGrpSpPr>
        <p:grpSpPr>
          <a:xfrm>
            <a:off x="9441987" y="0"/>
            <a:ext cx="2750011" cy="906867"/>
            <a:chOff x="9048391" y="0"/>
            <a:chExt cx="3143608" cy="1036663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9A07D6C9-0741-40F4-9539-27FCD6F277B9}"/>
                </a:ext>
              </a:extLst>
            </p:cNvPr>
            <p:cNvGrpSpPr/>
            <p:nvPr userDrawn="1"/>
          </p:nvGrpSpPr>
          <p:grpSpPr>
            <a:xfrm>
              <a:off x="9048391" y="272759"/>
              <a:ext cx="3143607" cy="763904"/>
              <a:chOff x="8400492" y="3517306"/>
              <a:chExt cx="3791506" cy="921345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AED06EFA-DCE0-447E-9BEE-87C5F3C19274}"/>
                  </a:ext>
                </a:extLst>
              </p:cNvPr>
              <p:cNvSpPr/>
              <p:nvPr userDrawn="1"/>
            </p:nvSpPr>
            <p:spPr>
              <a:xfrm>
                <a:off x="8867775" y="3525254"/>
                <a:ext cx="3324223" cy="913397"/>
              </a:xfrm>
              <a:prstGeom prst="rect">
                <a:avLst/>
              </a:prstGeom>
              <a:solidFill>
                <a:srgbClr val="004B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xmlns="" id="{1447E7AD-65B4-4898-A964-4A8055B0006D}"/>
                  </a:ext>
                </a:extLst>
              </p:cNvPr>
              <p:cNvSpPr/>
              <p:nvPr userDrawn="1"/>
            </p:nvSpPr>
            <p:spPr>
              <a:xfrm>
                <a:off x="8400492" y="3517306"/>
                <a:ext cx="910581" cy="921345"/>
              </a:xfrm>
              <a:prstGeom prst="triangle">
                <a:avLst/>
              </a:prstGeom>
              <a:solidFill>
                <a:srgbClr val="004B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21D0584D-D98C-4D8E-91BE-AE63893E7BA1}"/>
                </a:ext>
              </a:extLst>
            </p:cNvPr>
            <p:cNvGrpSpPr/>
            <p:nvPr userDrawn="1"/>
          </p:nvGrpSpPr>
          <p:grpSpPr>
            <a:xfrm>
              <a:off x="9853248" y="0"/>
              <a:ext cx="2338751" cy="510441"/>
              <a:chOff x="9371231" y="3026573"/>
              <a:chExt cx="2820768" cy="615643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5B8BBF52-A00D-4166-88A8-F4E7B036EBA4}"/>
                  </a:ext>
                </a:extLst>
              </p:cNvPr>
              <p:cNvSpPr/>
              <p:nvPr userDrawn="1"/>
            </p:nvSpPr>
            <p:spPr>
              <a:xfrm>
                <a:off x="9676263" y="3032073"/>
                <a:ext cx="2515736" cy="610143"/>
              </a:xfrm>
              <a:prstGeom prst="rect">
                <a:avLst/>
              </a:prstGeom>
              <a:solidFill>
                <a:srgbClr val="84B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Isosceles Triangle 17">
                <a:extLst>
                  <a:ext uri="{FF2B5EF4-FFF2-40B4-BE49-F238E27FC236}">
                    <a16:creationId xmlns:a16="http://schemas.microsoft.com/office/drawing/2014/main" xmlns="" id="{48626492-64EB-40E2-8567-9771F5A44F9D}"/>
                  </a:ext>
                </a:extLst>
              </p:cNvPr>
              <p:cNvSpPr/>
              <p:nvPr userDrawn="1"/>
            </p:nvSpPr>
            <p:spPr>
              <a:xfrm>
                <a:off x="9371231" y="3026573"/>
                <a:ext cx="603014" cy="615643"/>
              </a:xfrm>
              <a:prstGeom prst="triangle">
                <a:avLst/>
              </a:prstGeom>
              <a:solidFill>
                <a:srgbClr val="84B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99C3476-6CD0-4AD2-8578-F44C62BC22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7788" y="1016036"/>
            <a:ext cx="1932028" cy="52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468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307C639-E399-4752-A3AF-86D01C83D947}"/>
              </a:ext>
            </a:extLst>
          </p:cNvPr>
          <p:cNvSpPr/>
          <p:nvPr/>
        </p:nvSpPr>
        <p:spPr>
          <a:xfrm>
            <a:off x="1063629" y="576089"/>
            <a:ext cx="5710218" cy="7017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defTabSz="9144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4400" b="1" dirty="0">
                <a:solidFill>
                  <a:srgbClr val="595E61"/>
                </a:solidFill>
                <a:latin typeface="Avenir Next LT Pro" panose="020B0504020202020204" pitchFamily="34" charset="0"/>
                <a:ea typeface="+mj-ea"/>
                <a:cs typeface="+mj-cs"/>
              </a:rPr>
              <a:t>PEOPLE &amp; PROCESS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6C6282D8-4F7C-4D1E-9B6B-395D16F4A1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631730" y="2427823"/>
            <a:ext cx="3453046" cy="3440714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3FE53474-60C0-4385-BF2B-9C536C98E71C}"/>
              </a:ext>
            </a:extLst>
          </p:cNvPr>
          <p:cNvSpPr txBox="1">
            <a:spLocks/>
          </p:cNvSpPr>
          <p:nvPr/>
        </p:nvSpPr>
        <p:spPr>
          <a:xfrm>
            <a:off x="8289605" y="2090666"/>
            <a:ext cx="845829" cy="8560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595E61"/>
                </a:solidFill>
                <a:latin typeface="Avenir Next LT Pro" panose="020B0504020202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200" b="0" dirty="0">
                <a:solidFill>
                  <a:srgbClr val="004B87"/>
                </a:solidFill>
              </a:rPr>
              <a:t>02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xmlns="" id="{D6BB5E1A-3863-48ED-92D9-7F011A735E28}"/>
              </a:ext>
            </a:extLst>
          </p:cNvPr>
          <p:cNvSpPr txBox="1">
            <a:spLocks/>
          </p:cNvSpPr>
          <p:nvPr/>
        </p:nvSpPr>
        <p:spPr>
          <a:xfrm>
            <a:off x="1013333" y="4212856"/>
            <a:ext cx="845829" cy="8560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595E61"/>
                </a:solidFill>
                <a:latin typeface="Avenir Next LT Pro" panose="020B0504020202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200" b="0" dirty="0">
                <a:solidFill>
                  <a:srgbClr val="D86018"/>
                </a:solidFill>
              </a:rPr>
              <a:t>04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53DCC553-1E68-4089-8741-90FEEB06D178}"/>
              </a:ext>
            </a:extLst>
          </p:cNvPr>
          <p:cNvGrpSpPr/>
          <p:nvPr/>
        </p:nvGrpSpPr>
        <p:grpSpPr>
          <a:xfrm>
            <a:off x="1043385" y="2066282"/>
            <a:ext cx="3335543" cy="1854004"/>
            <a:chOff x="1043385" y="2198634"/>
            <a:chExt cx="3335543" cy="1854004"/>
          </a:xfrm>
        </p:grpSpPr>
        <p:sp>
          <p:nvSpPr>
            <p:cNvPr id="7" name="Title Placeholder 1">
              <a:extLst>
                <a:ext uri="{FF2B5EF4-FFF2-40B4-BE49-F238E27FC236}">
                  <a16:creationId xmlns:a16="http://schemas.microsoft.com/office/drawing/2014/main" xmlns="" id="{C9BD1C8B-AAD1-4DD4-BD16-AD064CA6BEA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43385" y="2198634"/>
              <a:ext cx="845829" cy="85602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0" kern="1200">
                  <a:solidFill>
                    <a:srgbClr val="595E61"/>
                  </a:solidFill>
                  <a:latin typeface="Avenir Next LT Pro" panose="020B0504020202020204" pitchFamily="34" charset="0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sz="3200" b="0" dirty="0">
                  <a:solidFill>
                    <a:srgbClr val="84BD00"/>
                  </a:solidFill>
                </a:rPr>
                <a:t>01</a:t>
              </a:r>
            </a:p>
          </p:txBody>
        </p:sp>
        <p:sp>
          <p:nvSpPr>
            <p:cNvPr id="8" name="Title Placeholder 1">
              <a:extLst>
                <a:ext uri="{FF2B5EF4-FFF2-40B4-BE49-F238E27FC236}">
                  <a16:creationId xmlns:a16="http://schemas.microsoft.com/office/drawing/2014/main" xmlns="" id="{1E04E83F-293C-46F3-BB6F-00B00E1DCFB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750502" y="2276537"/>
              <a:ext cx="1846393" cy="74898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b="1" kern="1200">
                  <a:solidFill>
                    <a:srgbClr val="595E61"/>
                  </a:solidFill>
                  <a:latin typeface="Avenir Next LT Pro" panose="020B0504020202020204" pitchFamily="34" charset="0"/>
                  <a:ea typeface="+mj-ea"/>
                  <a:cs typeface="+mj-cs"/>
                </a:defRPr>
              </a:lvl1pPr>
            </a:lstStyle>
            <a:p>
              <a:r>
                <a:rPr lang="en-US" sz="2400" b="1" dirty="0">
                  <a:latin typeface="Avenir Next LT Pro Light" panose="020B0304020202020204" pitchFamily="34" charset="0"/>
                </a:rPr>
                <a:t>FUNDING</a:t>
              </a:r>
            </a:p>
          </p:txBody>
        </p:sp>
        <p:sp>
          <p:nvSpPr>
            <p:cNvPr id="9" name="Title Placeholder 1">
              <a:extLst>
                <a:ext uri="{FF2B5EF4-FFF2-40B4-BE49-F238E27FC236}">
                  <a16:creationId xmlns:a16="http://schemas.microsoft.com/office/drawing/2014/main" xmlns="" id="{45CEC29B-6309-4E9C-9949-8E18B2DA763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782638" y="2843791"/>
              <a:ext cx="2596290" cy="120884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0" kern="1200">
                  <a:solidFill>
                    <a:srgbClr val="595E61"/>
                  </a:solidFill>
                  <a:latin typeface="Avenir Next LT Pro" panose="020B0504020202020204" pitchFamily="34" charset="0"/>
                  <a:ea typeface="+mj-ea"/>
                  <a:cs typeface="+mj-cs"/>
                </a:defRPr>
              </a:lvl1pPr>
            </a:lstStyle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600" b="0" dirty="0">
                  <a:solidFill>
                    <a:srgbClr val="595E61"/>
                  </a:solidFill>
                </a:rPr>
                <a:t>Colorado Water Plan Engagement &amp; Innovation Grant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600" b="0" dirty="0" err="1">
                  <a:solidFill>
                    <a:srgbClr val="595E61"/>
                  </a:solidFill>
                </a:rPr>
                <a:t>ThinkWater</a:t>
              </a:r>
              <a:r>
                <a:rPr lang="en-US" sz="1600" b="0" dirty="0">
                  <a:solidFill>
                    <a:srgbClr val="595E61"/>
                  </a:solidFill>
                </a:rPr>
                <a:t> by USDA</a:t>
              </a:r>
            </a:p>
          </p:txBody>
        </p:sp>
      </p:grp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44C09704-A3EE-407B-99A9-4A7B7B907C31}"/>
              </a:ext>
            </a:extLst>
          </p:cNvPr>
          <p:cNvSpPr txBox="1">
            <a:spLocks/>
          </p:cNvSpPr>
          <p:nvPr/>
        </p:nvSpPr>
        <p:spPr>
          <a:xfrm>
            <a:off x="9048391" y="2324291"/>
            <a:ext cx="2632373" cy="7489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595E61"/>
                </a:solidFill>
                <a:latin typeface="Avenir Next LT Pro" panose="020B0504020202020204" pitchFamily="34" charset="0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Avenir Next LT Pro Light" panose="020B0304020202020204" pitchFamily="34" charset="0"/>
              </a:rPr>
              <a:t>CONSERVATION IMPACT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xmlns="" id="{748D6901-1412-4434-B6B0-1BDF03637BF5}"/>
              </a:ext>
            </a:extLst>
          </p:cNvPr>
          <p:cNvSpPr txBox="1">
            <a:spLocks/>
          </p:cNvSpPr>
          <p:nvPr/>
        </p:nvSpPr>
        <p:spPr>
          <a:xfrm>
            <a:off x="9093174" y="3008987"/>
            <a:ext cx="2632375" cy="12088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285750" indent="-28575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b="0">
                <a:solidFill>
                  <a:srgbClr val="595E61"/>
                </a:solidFill>
                <a:latin typeface="Avenir Next LT Pro" panose="020B05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Collaborative process</a:t>
            </a:r>
          </a:p>
          <a:p>
            <a:pPr lvl="0"/>
            <a:r>
              <a:rPr lang="en-US" dirty="0"/>
              <a:t>Situational analysis</a:t>
            </a:r>
          </a:p>
          <a:p>
            <a:pPr lvl="0"/>
            <a:r>
              <a:rPr lang="en-US" dirty="0"/>
              <a:t>Stakeholder interviews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D10B3CEA-4F86-4F0C-9B64-36FA15AD4459}"/>
              </a:ext>
            </a:extLst>
          </p:cNvPr>
          <p:cNvGrpSpPr/>
          <p:nvPr/>
        </p:nvGrpSpPr>
        <p:grpSpPr>
          <a:xfrm>
            <a:off x="8303436" y="4280129"/>
            <a:ext cx="3561993" cy="2298522"/>
            <a:chOff x="8712519" y="4280129"/>
            <a:chExt cx="3561993" cy="2298522"/>
          </a:xfrm>
        </p:grpSpPr>
        <p:sp>
          <p:nvSpPr>
            <p:cNvPr id="13" name="Title Placeholder 1">
              <a:extLst>
                <a:ext uri="{FF2B5EF4-FFF2-40B4-BE49-F238E27FC236}">
                  <a16:creationId xmlns:a16="http://schemas.microsoft.com/office/drawing/2014/main" xmlns="" id="{265ED536-A6C1-42E5-B22E-F65B66D373F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712519" y="4280129"/>
              <a:ext cx="845829" cy="85602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0" kern="1200">
                  <a:solidFill>
                    <a:srgbClr val="595E61"/>
                  </a:solidFill>
                  <a:latin typeface="Avenir Next LT Pro" panose="020B0504020202020204" pitchFamily="34" charset="0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sz="3200" b="0" dirty="0">
                  <a:solidFill>
                    <a:srgbClr val="05C3DD"/>
                  </a:solidFill>
                </a:rPr>
                <a:t>03</a:t>
              </a:r>
            </a:p>
          </p:txBody>
        </p:sp>
        <p:sp>
          <p:nvSpPr>
            <p:cNvPr id="14" name="Title Placeholder 1">
              <a:extLst>
                <a:ext uri="{FF2B5EF4-FFF2-40B4-BE49-F238E27FC236}">
                  <a16:creationId xmlns:a16="http://schemas.microsoft.com/office/drawing/2014/main" xmlns="" id="{84DC721D-BC13-405F-93F4-9598C099D56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435824" y="4356997"/>
              <a:ext cx="2632375" cy="74898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b="1" kern="1200">
                  <a:solidFill>
                    <a:srgbClr val="595E61"/>
                  </a:solidFill>
                  <a:latin typeface="Avenir Next LT Pro" panose="020B0504020202020204" pitchFamily="34" charset="0"/>
                  <a:ea typeface="+mj-ea"/>
                  <a:cs typeface="+mj-cs"/>
                </a:defRPr>
              </a:lvl1pPr>
            </a:lstStyle>
            <a:p>
              <a:r>
                <a:rPr lang="en-US" sz="2400" b="1" dirty="0">
                  <a:latin typeface="Avenir Next LT Pro Light" panose="020B0304020202020204" pitchFamily="34" charset="0"/>
                </a:rPr>
                <a:t>THE COALITION</a:t>
              </a:r>
            </a:p>
          </p:txBody>
        </p:sp>
        <p:sp>
          <p:nvSpPr>
            <p:cNvPr id="15" name="Title Placeholder 1">
              <a:extLst>
                <a:ext uri="{FF2B5EF4-FFF2-40B4-BE49-F238E27FC236}">
                  <a16:creationId xmlns:a16="http://schemas.microsoft.com/office/drawing/2014/main" xmlns="" id="{8918D4A1-58D9-4D09-9BFF-C4BF9F7B6FE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497723" y="5009435"/>
              <a:ext cx="2776789" cy="156921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285750" indent="-285750" defTabSz="9144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600" b="0">
                  <a:solidFill>
                    <a:srgbClr val="595E61"/>
                  </a:solidFill>
                  <a:latin typeface="Avenir Next LT Pro" panose="020B0504020202020204" pitchFamily="34" charset="0"/>
                  <a:ea typeface="+mj-ea"/>
                  <a:cs typeface="+mj-cs"/>
                </a:defRPr>
              </a:lvl1pPr>
            </a:lstStyle>
            <a:p>
              <a:pPr lvl="0"/>
              <a:r>
                <a:rPr lang="en-US" dirty="0"/>
                <a:t>PEPO</a:t>
              </a:r>
            </a:p>
            <a:p>
              <a:pPr lvl="0"/>
              <a:r>
                <a:rPr lang="en-US" dirty="0"/>
                <a:t>NGOs</a:t>
              </a:r>
            </a:p>
            <a:p>
              <a:pPr lvl="0"/>
              <a:r>
                <a:rPr lang="en-US" dirty="0"/>
                <a:t>Government</a:t>
              </a:r>
            </a:p>
            <a:p>
              <a:pPr lvl="0"/>
              <a:r>
                <a:rPr lang="en-US" dirty="0"/>
                <a:t>Universities</a:t>
              </a:r>
            </a:p>
            <a:p>
              <a:pPr lvl="0"/>
              <a:r>
                <a:rPr lang="en-US" dirty="0"/>
                <a:t>Water Educator Network</a:t>
              </a:r>
            </a:p>
          </p:txBody>
        </p:sp>
      </p:grpSp>
      <p:sp>
        <p:nvSpPr>
          <p:cNvPr id="16" name="Title Placeholder 1">
            <a:extLst>
              <a:ext uri="{FF2B5EF4-FFF2-40B4-BE49-F238E27FC236}">
                <a16:creationId xmlns:a16="http://schemas.microsoft.com/office/drawing/2014/main" xmlns="" id="{F3C500C1-6D36-47AF-AA9C-20AA145BADBE}"/>
              </a:ext>
            </a:extLst>
          </p:cNvPr>
          <p:cNvSpPr txBox="1">
            <a:spLocks/>
          </p:cNvSpPr>
          <p:nvPr/>
        </p:nvSpPr>
        <p:spPr>
          <a:xfrm>
            <a:off x="1750502" y="4439663"/>
            <a:ext cx="1846393" cy="7489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595E61"/>
                </a:solidFill>
                <a:latin typeface="Avenir Next LT Pro" panose="020B0504020202020204" pitchFamily="34" charset="0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Avenir Next LT Pro Light" panose="020B0304020202020204" pitchFamily="34" charset="0"/>
              </a:rPr>
              <a:t>STRATEGIC PLANNING</a:t>
            </a: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xmlns="" id="{F6DDECD6-C205-4077-8945-4FB1425FEF8B}"/>
              </a:ext>
            </a:extLst>
          </p:cNvPr>
          <p:cNvSpPr txBox="1">
            <a:spLocks/>
          </p:cNvSpPr>
          <p:nvPr/>
        </p:nvSpPr>
        <p:spPr>
          <a:xfrm>
            <a:off x="1746553" y="5264113"/>
            <a:ext cx="2632375" cy="12088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285750" indent="-28575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b="0">
                <a:solidFill>
                  <a:srgbClr val="595E61"/>
                </a:solidFill>
                <a:latin typeface="Avenir Next LT Pro" panose="020B05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Vision/Impact</a:t>
            </a:r>
          </a:p>
          <a:p>
            <a:pPr lvl="0"/>
            <a:r>
              <a:rPr lang="en-US" dirty="0"/>
              <a:t>Outcomes/Goals</a:t>
            </a:r>
          </a:p>
          <a:p>
            <a:pPr lvl="0"/>
            <a:r>
              <a:rPr lang="en-US" dirty="0"/>
              <a:t>Strategies</a:t>
            </a:r>
          </a:p>
          <a:p>
            <a:pPr lvl="0"/>
            <a:r>
              <a:rPr lang="en-US" dirty="0"/>
              <a:t>Actions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30EF7088-9067-40A2-BFE3-A9601D9D3203}"/>
              </a:ext>
            </a:extLst>
          </p:cNvPr>
          <p:cNvCxnSpPr>
            <a:cxnSpLocks/>
          </p:cNvCxnSpPr>
          <p:nvPr/>
        </p:nvCxnSpPr>
        <p:spPr>
          <a:xfrm>
            <a:off x="1173707" y="1245782"/>
            <a:ext cx="5383504" cy="0"/>
          </a:xfrm>
          <a:prstGeom prst="line">
            <a:avLst/>
          </a:prstGeom>
          <a:ln w="22225">
            <a:solidFill>
              <a:srgbClr val="595E6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itle Placeholder 1">
            <a:extLst>
              <a:ext uri="{FF2B5EF4-FFF2-40B4-BE49-F238E27FC236}">
                <a16:creationId xmlns:a16="http://schemas.microsoft.com/office/drawing/2014/main" xmlns="" id="{F545A28D-7C02-4526-9993-1CF987029A01}"/>
              </a:ext>
            </a:extLst>
          </p:cNvPr>
          <p:cNvSpPr txBox="1">
            <a:spLocks/>
          </p:cNvSpPr>
          <p:nvPr/>
        </p:nvSpPr>
        <p:spPr>
          <a:xfrm>
            <a:off x="1061356" y="1163660"/>
            <a:ext cx="4465987" cy="7489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595E61"/>
                </a:solidFill>
                <a:latin typeface="Avenir Next LT Pro" panose="020B0504020202020204" pitchFamily="34" charset="0"/>
                <a:ea typeface="+mj-ea"/>
                <a:cs typeface="+mj-cs"/>
              </a:defRPr>
            </a:lvl1pPr>
          </a:lstStyle>
          <a:p>
            <a:r>
              <a:rPr lang="en-US" sz="1800" b="0" i="1" dirty="0"/>
              <a:t>How SWEAP was created…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82800082-21DA-4282-A8A7-0EFBE92FADD8}"/>
              </a:ext>
            </a:extLst>
          </p:cNvPr>
          <p:cNvGrpSpPr/>
          <p:nvPr/>
        </p:nvGrpSpPr>
        <p:grpSpPr>
          <a:xfrm>
            <a:off x="9441987" y="0"/>
            <a:ext cx="2750011" cy="906867"/>
            <a:chOff x="9048391" y="0"/>
            <a:chExt cx="3143608" cy="1036663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2AFCC36A-4426-401A-97A9-D14EB5671333}"/>
                </a:ext>
              </a:extLst>
            </p:cNvPr>
            <p:cNvGrpSpPr/>
            <p:nvPr userDrawn="1"/>
          </p:nvGrpSpPr>
          <p:grpSpPr>
            <a:xfrm>
              <a:off x="9048391" y="272759"/>
              <a:ext cx="3143607" cy="763904"/>
              <a:chOff x="8400492" y="3517306"/>
              <a:chExt cx="3791506" cy="921345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B9DAFD99-4C3E-4B03-8513-AA790A3AEFAE}"/>
                  </a:ext>
                </a:extLst>
              </p:cNvPr>
              <p:cNvSpPr/>
              <p:nvPr userDrawn="1"/>
            </p:nvSpPr>
            <p:spPr>
              <a:xfrm>
                <a:off x="8867775" y="3525254"/>
                <a:ext cx="3324223" cy="913397"/>
              </a:xfrm>
              <a:prstGeom prst="rect">
                <a:avLst/>
              </a:prstGeom>
              <a:solidFill>
                <a:srgbClr val="004B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Isosceles Triangle 25">
                <a:extLst>
                  <a:ext uri="{FF2B5EF4-FFF2-40B4-BE49-F238E27FC236}">
                    <a16:creationId xmlns:a16="http://schemas.microsoft.com/office/drawing/2014/main" xmlns="" id="{800D5DFA-3ECA-4DC7-94C2-9F79DECE8BA8}"/>
                  </a:ext>
                </a:extLst>
              </p:cNvPr>
              <p:cNvSpPr/>
              <p:nvPr userDrawn="1"/>
            </p:nvSpPr>
            <p:spPr>
              <a:xfrm>
                <a:off x="8400492" y="3517306"/>
                <a:ext cx="910581" cy="921345"/>
              </a:xfrm>
              <a:prstGeom prst="triangle">
                <a:avLst/>
              </a:prstGeom>
              <a:solidFill>
                <a:srgbClr val="004B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2C74F8DD-692B-4631-B87C-8F26BB46DBBA}"/>
                </a:ext>
              </a:extLst>
            </p:cNvPr>
            <p:cNvGrpSpPr/>
            <p:nvPr userDrawn="1"/>
          </p:nvGrpSpPr>
          <p:grpSpPr>
            <a:xfrm>
              <a:off x="9853248" y="0"/>
              <a:ext cx="2338751" cy="510441"/>
              <a:chOff x="9371231" y="3026573"/>
              <a:chExt cx="2820768" cy="615643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9BBECDDA-FE82-42E3-B073-D221C7E3D5C6}"/>
                  </a:ext>
                </a:extLst>
              </p:cNvPr>
              <p:cNvSpPr/>
              <p:nvPr userDrawn="1"/>
            </p:nvSpPr>
            <p:spPr>
              <a:xfrm>
                <a:off x="9676263" y="3032073"/>
                <a:ext cx="2515736" cy="610143"/>
              </a:xfrm>
              <a:prstGeom prst="rect">
                <a:avLst/>
              </a:prstGeom>
              <a:solidFill>
                <a:srgbClr val="84B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Isosceles Triangle 23">
                <a:extLst>
                  <a:ext uri="{FF2B5EF4-FFF2-40B4-BE49-F238E27FC236}">
                    <a16:creationId xmlns:a16="http://schemas.microsoft.com/office/drawing/2014/main" xmlns="" id="{86DFFAA4-A721-4059-838D-E9F20D50BF7C}"/>
                  </a:ext>
                </a:extLst>
              </p:cNvPr>
              <p:cNvSpPr/>
              <p:nvPr userDrawn="1"/>
            </p:nvSpPr>
            <p:spPr>
              <a:xfrm>
                <a:off x="9371231" y="3026573"/>
                <a:ext cx="603014" cy="615643"/>
              </a:xfrm>
              <a:prstGeom prst="triangle">
                <a:avLst/>
              </a:prstGeom>
              <a:solidFill>
                <a:srgbClr val="84B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7AEC212B-7A59-4D43-94D6-F2C03057A1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7788" y="1016036"/>
            <a:ext cx="1932028" cy="52910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47A065B5-204D-45CD-A9A0-FFBF33EBCF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8923" y="3708852"/>
            <a:ext cx="2731417" cy="74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528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8501956-4714-4552-BE7A-778C560005C4}"/>
              </a:ext>
            </a:extLst>
          </p:cNvPr>
          <p:cNvSpPr txBox="1">
            <a:spLocks/>
          </p:cNvSpPr>
          <p:nvPr/>
        </p:nvSpPr>
        <p:spPr>
          <a:xfrm>
            <a:off x="829745" y="1286508"/>
            <a:ext cx="4969400" cy="7489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rgbClr val="595E61"/>
                </a:solidFill>
                <a:latin typeface="Avenir Next LT Pro" panose="020B05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 sz="4400" i="1" dirty="0"/>
              <a:t>HOW DOES SWEAP WORK?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D60A202-1C70-4734-B317-3752DB7DE3A3}"/>
              </a:ext>
            </a:extLst>
          </p:cNvPr>
          <p:cNvSpPr/>
          <p:nvPr/>
        </p:nvSpPr>
        <p:spPr>
          <a:xfrm>
            <a:off x="6355865" y="819628"/>
            <a:ext cx="2547507" cy="2580635"/>
          </a:xfrm>
          <a:prstGeom prst="rect">
            <a:avLst/>
          </a:prstGeom>
          <a:solidFill>
            <a:srgbClr val="05C3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CD85146-AF70-4167-B716-B7EE9E8841D3}"/>
              </a:ext>
            </a:extLst>
          </p:cNvPr>
          <p:cNvSpPr/>
          <p:nvPr/>
        </p:nvSpPr>
        <p:spPr>
          <a:xfrm>
            <a:off x="8951496" y="3448390"/>
            <a:ext cx="2547507" cy="2542651"/>
          </a:xfrm>
          <a:prstGeom prst="rect">
            <a:avLst/>
          </a:prstGeom>
          <a:solidFill>
            <a:srgbClr val="84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xmlns="" id="{9DCB1ED0-79E0-4359-82E5-A96679FDAF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4"/>
          <a:stretch/>
        </p:blipFill>
        <p:spPr>
          <a:xfrm>
            <a:off x="6343831" y="3455322"/>
            <a:ext cx="2547507" cy="2523687"/>
          </a:xfrm>
          <a:prstGeom prst="rect">
            <a:avLst/>
          </a:prstGeom>
        </p:spPr>
      </p:pic>
      <p:pic>
        <p:nvPicPr>
          <p:cNvPr id="6" name="Picture 5" descr="A person riding on top of a mountain&#10;&#10;Description automatically generated">
            <a:extLst>
              <a:ext uri="{FF2B5EF4-FFF2-40B4-BE49-F238E27FC236}">
                <a16:creationId xmlns:a16="http://schemas.microsoft.com/office/drawing/2014/main" xmlns="" id="{5554A83C-01C3-41E2-A00A-38759BA607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7" r="7461"/>
          <a:stretch/>
        </p:blipFill>
        <p:spPr>
          <a:xfrm>
            <a:off x="8949629" y="814527"/>
            <a:ext cx="2524952" cy="258063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524FC8E5-0A08-4769-856E-2EE7D95F3402}"/>
              </a:ext>
            </a:extLst>
          </p:cNvPr>
          <p:cNvCxnSpPr>
            <a:cxnSpLocks/>
          </p:cNvCxnSpPr>
          <p:nvPr/>
        </p:nvCxnSpPr>
        <p:spPr>
          <a:xfrm>
            <a:off x="932643" y="2308353"/>
            <a:ext cx="4205720" cy="0"/>
          </a:xfrm>
          <a:prstGeom prst="line">
            <a:avLst/>
          </a:prstGeom>
          <a:ln w="25400">
            <a:solidFill>
              <a:srgbClr val="595E6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14175A5-123E-4F6C-AB66-2D3C6FA80712}"/>
              </a:ext>
            </a:extLst>
          </p:cNvPr>
          <p:cNvSpPr/>
          <p:nvPr/>
        </p:nvSpPr>
        <p:spPr>
          <a:xfrm>
            <a:off x="9315633" y="4140035"/>
            <a:ext cx="1943724" cy="1112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defTabSz="9144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1400" b="1" i="1" dirty="0">
                <a:solidFill>
                  <a:schemeClr val="bg1"/>
                </a:solidFill>
                <a:latin typeface="Avenir Next LT Pro Light" panose="020B0304020202020204" pitchFamily="34" charset="0"/>
                <a:ea typeface="+mj-ea"/>
                <a:cs typeface="+mj-cs"/>
              </a:rPr>
              <a:t>SWEAP strengthens local and regional water education activities through a shared vision that will advance Colorado’s Water Plan.</a:t>
            </a:r>
          </a:p>
        </p:txBody>
      </p:sp>
      <p:sp>
        <p:nvSpPr>
          <p:cNvPr id="9" name="L-Shape 8">
            <a:extLst>
              <a:ext uri="{FF2B5EF4-FFF2-40B4-BE49-F238E27FC236}">
                <a16:creationId xmlns:a16="http://schemas.microsoft.com/office/drawing/2014/main" xmlns="" id="{C0BEC57D-5681-4F62-A199-8C3B07240113}"/>
              </a:ext>
            </a:extLst>
          </p:cNvPr>
          <p:cNvSpPr/>
          <p:nvPr/>
        </p:nvSpPr>
        <p:spPr>
          <a:xfrm>
            <a:off x="6535784" y="2866033"/>
            <a:ext cx="373543" cy="373543"/>
          </a:xfrm>
          <a:prstGeom prst="corner">
            <a:avLst>
              <a:gd name="adj1" fmla="val 16260"/>
              <a:gd name="adj2" fmla="val 155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-Shape 9">
            <a:extLst>
              <a:ext uri="{FF2B5EF4-FFF2-40B4-BE49-F238E27FC236}">
                <a16:creationId xmlns:a16="http://schemas.microsoft.com/office/drawing/2014/main" xmlns="" id="{F3F846EF-AA6A-4830-BE03-A9F967D55919}"/>
              </a:ext>
            </a:extLst>
          </p:cNvPr>
          <p:cNvSpPr/>
          <p:nvPr/>
        </p:nvSpPr>
        <p:spPr>
          <a:xfrm rot="10800000">
            <a:off x="8331875" y="1017902"/>
            <a:ext cx="373543" cy="373543"/>
          </a:xfrm>
          <a:prstGeom prst="corner">
            <a:avLst>
              <a:gd name="adj1" fmla="val 16260"/>
              <a:gd name="adj2" fmla="val 155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xmlns="" id="{769F6AEF-BE88-4257-A84A-01C368B1D5E4}"/>
              </a:ext>
            </a:extLst>
          </p:cNvPr>
          <p:cNvSpPr txBox="1">
            <a:spLocks/>
          </p:cNvSpPr>
          <p:nvPr/>
        </p:nvSpPr>
        <p:spPr>
          <a:xfrm>
            <a:off x="6535426" y="1177168"/>
            <a:ext cx="2244092" cy="18896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595E61"/>
                </a:solidFill>
                <a:latin typeface="Avenir Next LT Pro" panose="020B0504020202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bg1"/>
                </a:solidFill>
              </a:rPr>
              <a:t>First-of-its-kind </a:t>
            </a:r>
          </a:p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bg1"/>
                </a:solidFill>
              </a:rPr>
              <a:t>5-year plan</a:t>
            </a:r>
          </a:p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bg1"/>
                </a:solidFill>
              </a:rPr>
              <a:t>CO-specific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xmlns="" id="{09289F9C-AD9A-46E9-9E61-C66553E550FA}"/>
              </a:ext>
            </a:extLst>
          </p:cNvPr>
          <p:cNvSpPr txBox="1">
            <a:spLocks/>
          </p:cNvSpPr>
          <p:nvPr/>
        </p:nvSpPr>
        <p:spPr>
          <a:xfrm>
            <a:off x="877975" y="4627489"/>
            <a:ext cx="3942490" cy="10353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lvl="0" defTabSz="914400">
              <a:lnSpc>
                <a:spcPct val="90000"/>
              </a:lnSpc>
              <a:spcBef>
                <a:spcPct val="0"/>
              </a:spcBef>
              <a:buNone/>
              <a:defRPr sz="1300" b="0" i="0">
                <a:solidFill>
                  <a:srgbClr val="595E61"/>
                </a:solidFill>
                <a:latin typeface="Avenir Next LT Pro" panose="020B0504020202020204" pitchFamily="34" charset="0"/>
                <a:ea typeface="+mj-ea"/>
                <a:cs typeface="+mj-cs"/>
              </a:defRPr>
            </a:lvl1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By 2025, Coloradans are engaged in well-informed community discourse and decision-making regarding balanced water solutions, and are empowered to take thoughtful action regarding critical water challenges facing the state and their communities.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CAB80C5-DD15-4964-86EF-C2CA163C1933}"/>
              </a:ext>
            </a:extLst>
          </p:cNvPr>
          <p:cNvSpPr/>
          <p:nvPr/>
        </p:nvSpPr>
        <p:spPr>
          <a:xfrm>
            <a:off x="496226" y="657071"/>
            <a:ext cx="4983706" cy="5526483"/>
          </a:xfrm>
          <a:prstGeom prst="rect">
            <a:avLst/>
          </a:prstGeom>
          <a:noFill/>
          <a:ln w="25400">
            <a:solidFill>
              <a:srgbClr val="595E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xmlns="" id="{9541EE78-B305-4718-ABFE-D1DDDE552F98}"/>
              </a:ext>
            </a:extLst>
          </p:cNvPr>
          <p:cNvSpPr txBox="1">
            <a:spLocks/>
          </p:cNvSpPr>
          <p:nvPr/>
        </p:nvSpPr>
        <p:spPr>
          <a:xfrm>
            <a:off x="8733411" y="3544646"/>
            <a:ext cx="981801" cy="8576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595E61"/>
                </a:solidFill>
                <a:latin typeface="Avenir Next LT Pro" panose="020B0504020202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sz="6000" b="1" dirty="0">
                <a:solidFill>
                  <a:schemeClr val="bg1"/>
                </a:solidFill>
                <a:latin typeface="+mn-lt"/>
              </a:rPr>
              <a:t>“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xmlns="" id="{7B67CEB7-805A-49D5-BA71-3CBB9EBB9B67}"/>
              </a:ext>
            </a:extLst>
          </p:cNvPr>
          <p:cNvSpPr txBox="1">
            <a:spLocks/>
          </p:cNvSpPr>
          <p:nvPr/>
        </p:nvSpPr>
        <p:spPr>
          <a:xfrm rot="10800000">
            <a:off x="10569629" y="4847971"/>
            <a:ext cx="981801" cy="8576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595E61"/>
                </a:solidFill>
                <a:latin typeface="Avenir Next LT Pro" panose="020B0504020202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sz="6000" b="1" dirty="0">
                <a:solidFill>
                  <a:schemeClr val="bg1"/>
                </a:solidFill>
                <a:latin typeface="+mn-lt"/>
              </a:rPr>
              <a:t>“</a:t>
            </a: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xmlns="" id="{D5ED2CE5-D610-43F6-B753-794DF3A9E524}"/>
              </a:ext>
            </a:extLst>
          </p:cNvPr>
          <p:cNvSpPr txBox="1">
            <a:spLocks/>
          </p:cNvSpPr>
          <p:nvPr/>
        </p:nvSpPr>
        <p:spPr>
          <a:xfrm>
            <a:off x="884799" y="4152390"/>
            <a:ext cx="2244092" cy="716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defTabSz="9144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  <a:defRPr sz="2000" b="1">
                <a:solidFill>
                  <a:srgbClr val="D86018"/>
                </a:solidFill>
                <a:latin typeface="Avenir Next LT Pro" panose="020B05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SWEAP Impact</a:t>
            </a: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xmlns="" id="{A87E51B5-1EDD-4B38-8F10-D8FC79FD048A}"/>
              </a:ext>
            </a:extLst>
          </p:cNvPr>
          <p:cNvSpPr txBox="1">
            <a:spLocks/>
          </p:cNvSpPr>
          <p:nvPr/>
        </p:nvSpPr>
        <p:spPr>
          <a:xfrm>
            <a:off x="893749" y="2969343"/>
            <a:ext cx="3942490" cy="10353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1300" b="1" i="1">
                <a:solidFill>
                  <a:schemeClr val="bg1"/>
                </a:solidFill>
                <a:latin typeface="Avenir Next LT Pro Light" panose="020B0304020202020204" pitchFamily="34" charset="0"/>
                <a:ea typeface="+mj-ea"/>
                <a:cs typeface="+mj-cs"/>
              </a:defRPr>
            </a:lvl1pPr>
          </a:lstStyle>
          <a:p>
            <a:pPr lvl="0"/>
            <a:endParaRPr lang="en-US" b="0" i="0" dirty="0">
              <a:solidFill>
                <a:srgbClr val="595E61"/>
              </a:solidFill>
              <a:latin typeface="Avenir Next LT Pro" panose="020B0504020202020204" pitchFamily="34" charset="0"/>
            </a:endParaRPr>
          </a:p>
          <a:p>
            <a:pPr lvl="0"/>
            <a:r>
              <a:rPr lang="en-US" b="0" i="0" dirty="0">
                <a:solidFill>
                  <a:srgbClr val="595E61"/>
                </a:solidFill>
                <a:latin typeface="Avenir Next LT Pro" panose="020B0504020202020204" pitchFamily="34" charset="0"/>
              </a:rPr>
              <a:t>Coordinated, well-funded, and impactful education, outreach, and public engagement achieving measurable objectives in water education by 2025 that contribute to sustainable water by 2050.</a:t>
            </a:r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xmlns="" id="{A731A307-7B18-4514-8A5A-7E48DF0340D6}"/>
              </a:ext>
            </a:extLst>
          </p:cNvPr>
          <p:cNvSpPr txBox="1">
            <a:spLocks/>
          </p:cNvSpPr>
          <p:nvPr/>
        </p:nvSpPr>
        <p:spPr>
          <a:xfrm>
            <a:off x="894977" y="2482212"/>
            <a:ext cx="2244092" cy="716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595E61"/>
                </a:solidFill>
                <a:latin typeface="Avenir Next LT Pro" panose="020B0504020202020204" pitchFamily="34" charset="0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D86018"/>
                </a:solidFill>
              </a:rPr>
              <a:t>SWEAP Vision</a:t>
            </a:r>
          </a:p>
        </p:txBody>
      </p:sp>
    </p:spTree>
    <p:extLst>
      <p:ext uri="{BB962C8B-B14F-4D97-AF65-F5344CB8AC3E}">
        <p14:creationId xmlns:p14="http://schemas.microsoft.com/office/powerpoint/2010/main" val="3460828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56E3795-0D32-439B-ADD7-C69B96648C56}"/>
              </a:ext>
            </a:extLst>
          </p:cNvPr>
          <p:cNvSpPr/>
          <p:nvPr/>
        </p:nvSpPr>
        <p:spPr>
          <a:xfrm>
            <a:off x="1065932" y="569198"/>
            <a:ext cx="7392268" cy="7017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defTabSz="9144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4400" b="1" dirty="0">
                <a:solidFill>
                  <a:srgbClr val="595E61"/>
                </a:solidFill>
                <a:latin typeface="Avenir Next LT Pro" panose="020B0504020202020204" pitchFamily="34" charset="0"/>
                <a:ea typeface="+mj-ea"/>
                <a:cs typeface="+mj-cs"/>
              </a:rPr>
              <a:t>EDUCATION CONTINUUM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7D338422-B13A-4382-82CD-ED36D5C4AC97}"/>
              </a:ext>
            </a:extLst>
          </p:cNvPr>
          <p:cNvCxnSpPr>
            <a:cxnSpLocks/>
          </p:cNvCxnSpPr>
          <p:nvPr/>
        </p:nvCxnSpPr>
        <p:spPr>
          <a:xfrm>
            <a:off x="1173707" y="1259430"/>
            <a:ext cx="7045007" cy="0"/>
          </a:xfrm>
          <a:prstGeom prst="line">
            <a:avLst/>
          </a:prstGeom>
          <a:ln w="22225">
            <a:solidFill>
              <a:srgbClr val="595E6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016AEA89-27C4-4206-B640-14D27C810812}"/>
              </a:ext>
            </a:extLst>
          </p:cNvPr>
          <p:cNvSpPr txBox="1">
            <a:spLocks/>
          </p:cNvSpPr>
          <p:nvPr/>
        </p:nvSpPr>
        <p:spPr>
          <a:xfrm>
            <a:off x="1061356" y="1270929"/>
            <a:ext cx="6638855" cy="544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595E61"/>
                </a:solidFill>
                <a:latin typeface="Avenir Next LT Pro" panose="020B0504020202020204" pitchFamily="34" charset="0"/>
                <a:ea typeface="+mj-ea"/>
                <a:cs typeface="+mj-cs"/>
              </a:defRPr>
            </a:lvl1pPr>
          </a:lstStyle>
          <a:p>
            <a:r>
              <a:rPr lang="en-US" sz="1800" b="0" i="1" dirty="0"/>
              <a:t>Types of SWEAP outcomes and related disciplines…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F87170D-A0F9-4C30-9210-33CA5BD8B1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5751" y="1927006"/>
            <a:ext cx="9556314" cy="465823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C804B72-4669-47EC-A425-A996E913B8BC}"/>
              </a:ext>
            </a:extLst>
          </p:cNvPr>
          <p:cNvGrpSpPr/>
          <p:nvPr/>
        </p:nvGrpSpPr>
        <p:grpSpPr>
          <a:xfrm>
            <a:off x="9441987" y="0"/>
            <a:ext cx="2750011" cy="906867"/>
            <a:chOff x="9048391" y="0"/>
            <a:chExt cx="3143608" cy="103666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E677247A-1374-4651-A4B6-0E77D471DA52}"/>
                </a:ext>
              </a:extLst>
            </p:cNvPr>
            <p:cNvGrpSpPr/>
            <p:nvPr userDrawn="1"/>
          </p:nvGrpSpPr>
          <p:grpSpPr>
            <a:xfrm>
              <a:off x="9048391" y="272759"/>
              <a:ext cx="3143607" cy="763904"/>
              <a:chOff x="8400492" y="3517306"/>
              <a:chExt cx="3791506" cy="921345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B193D5ED-CA52-429F-94E0-70797BD14496}"/>
                  </a:ext>
                </a:extLst>
              </p:cNvPr>
              <p:cNvSpPr/>
              <p:nvPr userDrawn="1"/>
            </p:nvSpPr>
            <p:spPr>
              <a:xfrm>
                <a:off x="8867775" y="3525254"/>
                <a:ext cx="3324223" cy="913397"/>
              </a:xfrm>
              <a:prstGeom prst="rect">
                <a:avLst/>
              </a:prstGeom>
              <a:solidFill>
                <a:srgbClr val="004B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Isosceles Triangle 11">
                <a:extLst>
                  <a:ext uri="{FF2B5EF4-FFF2-40B4-BE49-F238E27FC236}">
                    <a16:creationId xmlns:a16="http://schemas.microsoft.com/office/drawing/2014/main" xmlns="" id="{5ACDA35C-E9EA-494C-B9F1-55CAB6BDF4F1}"/>
                  </a:ext>
                </a:extLst>
              </p:cNvPr>
              <p:cNvSpPr/>
              <p:nvPr userDrawn="1"/>
            </p:nvSpPr>
            <p:spPr>
              <a:xfrm>
                <a:off x="8400492" y="3517306"/>
                <a:ext cx="910581" cy="921345"/>
              </a:xfrm>
              <a:prstGeom prst="triangle">
                <a:avLst/>
              </a:prstGeom>
              <a:solidFill>
                <a:srgbClr val="004B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A14F075A-296F-4FAE-BF85-70C7FFB4C263}"/>
                </a:ext>
              </a:extLst>
            </p:cNvPr>
            <p:cNvGrpSpPr/>
            <p:nvPr userDrawn="1"/>
          </p:nvGrpSpPr>
          <p:grpSpPr>
            <a:xfrm>
              <a:off x="9853248" y="0"/>
              <a:ext cx="2338751" cy="510441"/>
              <a:chOff x="9371231" y="3026573"/>
              <a:chExt cx="2820768" cy="615643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AF06E39A-C3D7-4791-8E90-CAA305E5785B}"/>
                  </a:ext>
                </a:extLst>
              </p:cNvPr>
              <p:cNvSpPr/>
              <p:nvPr userDrawn="1"/>
            </p:nvSpPr>
            <p:spPr>
              <a:xfrm>
                <a:off x="9676263" y="3032073"/>
                <a:ext cx="2515736" cy="610143"/>
              </a:xfrm>
              <a:prstGeom prst="rect">
                <a:avLst/>
              </a:prstGeom>
              <a:solidFill>
                <a:srgbClr val="84B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Isosceles Triangle 9">
                <a:extLst>
                  <a:ext uri="{FF2B5EF4-FFF2-40B4-BE49-F238E27FC236}">
                    <a16:creationId xmlns:a16="http://schemas.microsoft.com/office/drawing/2014/main" xmlns="" id="{6AE1075F-AE18-4781-A720-66D5B115255E}"/>
                  </a:ext>
                </a:extLst>
              </p:cNvPr>
              <p:cNvSpPr/>
              <p:nvPr userDrawn="1"/>
            </p:nvSpPr>
            <p:spPr>
              <a:xfrm>
                <a:off x="9371231" y="3026573"/>
                <a:ext cx="603014" cy="615643"/>
              </a:xfrm>
              <a:prstGeom prst="triangle">
                <a:avLst/>
              </a:prstGeom>
              <a:solidFill>
                <a:srgbClr val="84B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04FD847-140C-4DF7-A083-2D46E4EF89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7788" y="1016036"/>
            <a:ext cx="1932028" cy="52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462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2E87266-5504-4CCD-AEBA-5687DF6AD7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616" y="429502"/>
            <a:ext cx="7284493" cy="59989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42990AE-29C3-4E8D-8929-D0153046C619}"/>
              </a:ext>
            </a:extLst>
          </p:cNvPr>
          <p:cNvSpPr/>
          <p:nvPr/>
        </p:nvSpPr>
        <p:spPr>
          <a:xfrm>
            <a:off x="7912276" y="2369992"/>
            <a:ext cx="4380501" cy="7017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defTabSz="9144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4400" b="1" dirty="0">
                <a:solidFill>
                  <a:srgbClr val="595E61"/>
                </a:solidFill>
                <a:latin typeface="Avenir Next LT Pro" panose="020B0504020202020204" pitchFamily="34" charset="0"/>
                <a:ea typeface="+mj-ea"/>
                <a:cs typeface="+mj-cs"/>
              </a:rPr>
              <a:t>SWEAP </a:t>
            </a:r>
            <a:r>
              <a:rPr lang="en-US" sz="4000" b="1" dirty="0">
                <a:solidFill>
                  <a:srgbClr val="595E61"/>
                </a:solidFill>
                <a:latin typeface="Avenir Next LT Pro" panose="020B0504020202020204" pitchFamily="34" charset="0"/>
                <a:ea typeface="+mj-ea"/>
                <a:cs typeface="+mj-cs"/>
              </a:rPr>
              <a:t>FRAMEWORK</a:t>
            </a:r>
            <a:endParaRPr lang="en-US" sz="4400" b="1" dirty="0">
              <a:solidFill>
                <a:srgbClr val="595E61"/>
              </a:solidFill>
              <a:latin typeface="Avenir Next LT Pro" panose="020B0504020202020204" pitchFamily="34" charset="0"/>
              <a:ea typeface="+mj-ea"/>
              <a:cs typeface="+mj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7A694B60-BDB1-4CAE-91C1-12746E23B51B}"/>
              </a:ext>
            </a:extLst>
          </p:cNvPr>
          <p:cNvCxnSpPr>
            <a:cxnSpLocks/>
          </p:cNvCxnSpPr>
          <p:nvPr/>
        </p:nvCxnSpPr>
        <p:spPr>
          <a:xfrm>
            <a:off x="8020051" y="3299710"/>
            <a:ext cx="3428738" cy="0"/>
          </a:xfrm>
          <a:prstGeom prst="line">
            <a:avLst/>
          </a:prstGeom>
          <a:ln w="22225">
            <a:solidFill>
              <a:srgbClr val="595E6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CA9326C-14CC-4A03-B908-C422421E1BC3}"/>
              </a:ext>
            </a:extLst>
          </p:cNvPr>
          <p:cNvGrpSpPr/>
          <p:nvPr/>
        </p:nvGrpSpPr>
        <p:grpSpPr>
          <a:xfrm>
            <a:off x="9441987" y="0"/>
            <a:ext cx="2750011" cy="906867"/>
            <a:chOff x="9048391" y="0"/>
            <a:chExt cx="3143608" cy="103666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B384C4FF-38D2-408C-B8ED-9660F0F47E09}"/>
                </a:ext>
              </a:extLst>
            </p:cNvPr>
            <p:cNvGrpSpPr/>
            <p:nvPr userDrawn="1"/>
          </p:nvGrpSpPr>
          <p:grpSpPr>
            <a:xfrm>
              <a:off x="9048391" y="272759"/>
              <a:ext cx="3143607" cy="763904"/>
              <a:chOff x="8400492" y="3517306"/>
              <a:chExt cx="3791506" cy="921345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EC42EB1F-4B61-4EF1-8B7F-4FFD6CA523D3}"/>
                  </a:ext>
                </a:extLst>
              </p:cNvPr>
              <p:cNvSpPr/>
              <p:nvPr userDrawn="1"/>
            </p:nvSpPr>
            <p:spPr>
              <a:xfrm>
                <a:off x="8867775" y="3525254"/>
                <a:ext cx="3324223" cy="913397"/>
              </a:xfrm>
              <a:prstGeom prst="rect">
                <a:avLst/>
              </a:prstGeom>
              <a:solidFill>
                <a:srgbClr val="004B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Isosceles Triangle 10">
                <a:extLst>
                  <a:ext uri="{FF2B5EF4-FFF2-40B4-BE49-F238E27FC236}">
                    <a16:creationId xmlns:a16="http://schemas.microsoft.com/office/drawing/2014/main" xmlns="" id="{F362B8C3-3107-4CA1-B536-3041F232C25E}"/>
                  </a:ext>
                </a:extLst>
              </p:cNvPr>
              <p:cNvSpPr/>
              <p:nvPr userDrawn="1"/>
            </p:nvSpPr>
            <p:spPr>
              <a:xfrm>
                <a:off x="8400492" y="3517306"/>
                <a:ext cx="910581" cy="921345"/>
              </a:xfrm>
              <a:prstGeom prst="triangle">
                <a:avLst/>
              </a:prstGeom>
              <a:solidFill>
                <a:srgbClr val="004B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3E5965AF-6EBB-47B5-BE2B-94309BDE0C1E}"/>
                </a:ext>
              </a:extLst>
            </p:cNvPr>
            <p:cNvGrpSpPr/>
            <p:nvPr userDrawn="1"/>
          </p:nvGrpSpPr>
          <p:grpSpPr>
            <a:xfrm>
              <a:off x="9853248" y="0"/>
              <a:ext cx="2338751" cy="510441"/>
              <a:chOff x="9371231" y="3026573"/>
              <a:chExt cx="2820768" cy="615643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EA097C2A-296C-4C65-85CE-F6F46F968CF1}"/>
                  </a:ext>
                </a:extLst>
              </p:cNvPr>
              <p:cNvSpPr/>
              <p:nvPr userDrawn="1"/>
            </p:nvSpPr>
            <p:spPr>
              <a:xfrm>
                <a:off x="9676263" y="3032073"/>
                <a:ext cx="2515736" cy="610143"/>
              </a:xfrm>
              <a:prstGeom prst="rect">
                <a:avLst/>
              </a:prstGeom>
              <a:solidFill>
                <a:srgbClr val="84B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Isosceles Triangle 8">
                <a:extLst>
                  <a:ext uri="{FF2B5EF4-FFF2-40B4-BE49-F238E27FC236}">
                    <a16:creationId xmlns:a16="http://schemas.microsoft.com/office/drawing/2014/main" xmlns="" id="{F5A09739-64AE-484F-85C7-2C28FB0198DD}"/>
                  </a:ext>
                </a:extLst>
              </p:cNvPr>
              <p:cNvSpPr/>
              <p:nvPr userDrawn="1"/>
            </p:nvSpPr>
            <p:spPr>
              <a:xfrm>
                <a:off x="9371231" y="3026573"/>
                <a:ext cx="603014" cy="615643"/>
              </a:xfrm>
              <a:prstGeom prst="triangle">
                <a:avLst/>
              </a:prstGeom>
              <a:solidFill>
                <a:srgbClr val="84B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E0894FB-1E3A-4B50-97D8-6E6E7FB3C3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7788" y="1016036"/>
            <a:ext cx="1932028" cy="529104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xmlns="" id="{9F9D42F0-9A32-4E56-8C69-BE04CA443473}"/>
              </a:ext>
            </a:extLst>
          </p:cNvPr>
          <p:cNvSpPr txBox="1">
            <a:spLocks/>
          </p:cNvSpPr>
          <p:nvPr/>
        </p:nvSpPr>
        <p:spPr>
          <a:xfrm>
            <a:off x="7940581" y="3362902"/>
            <a:ext cx="3709083" cy="7017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595E61"/>
                </a:solidFill>
                <a:latin typeface="Avenir Next LT Pro" panose="020B0504020202020204" pitchFamily="34" charset="0"/>
                <a:ea typeface="+mj-ea"/>
                <a:cs typeface="+mj-cs"/>
              </a:defRPr>
            </a:lvl1pPr>
          </a:lstStyle>
          <a:p>
            <a:r>
              <a:rPr lang="en-US" sz="1800" b="0" i="1" dirty="0"/>
              <a:t>The strategic framework is the backbone of SWEAP…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4480540-5525-4618-9175-FE3444C7C3FB}"/>
              </a:ext>
            </a:extLst>
          </p:cNvPr>
          <p:cNvSpPr/>
          <p:nvPr/>
        </p:nvSpPr>
        <p:spPr>
          <a:xfrm>
            <a:off x="8373955" y="4365013"/>
            <a:ext cx="327570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>
                <a:solidFill>
                  <a:srgbClr val="595E61"/>
                </a:solidFill>
                <a:latin typeface="Avenir Next LT Pro" panose="020B0504020202020204" pitchFamily="34" charset="0"/>
              </a:rPr>
              <a:t>“With a shared vision, guiding principles, and a core set of shared outcomes, individual actions will achieve the greatest possible impact – both locally and statewide.”</a:t>
            </a:r>
            <a:endParaRPr lang="en-US" sz="1100" b="1" i="1" dirty="0">
              <a:solidFill>
                <a:srgbClr val="595E61"/>
              </a:solidFill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349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FF961DD-AE9E-42B9-AEDA-A43B7BF306E9}"/>
              </a:ext>
            </a:extLst>
          </p:cNvPr>
          <p:cNvSpPr/>
          <p:nvPr/>
        </p:nvSpPr>
        <p:spPr>
          <a:xfrm>
            <a:off x="610290" y="593219"/>
            <a:ext cx="4855688" cy="590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defTabSz="9144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600" b="1" dirty="0">
                <a:solidFill>
                  <a:srgbClr val="595E61"/>
                </a:solidFill>
                <a:latin typeface="Avenir Next LT Pro" panose="020B0504020202020204" pitchFamily="34" charset="0"/>
                <a:ea typeface="+mj-ea"/>
                <a:cs typeface="+mj-cs"/>
              </a:rPr>
              <a:t>SAMPLE OUTCOMES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E5C8FB32-A92C-47FC-9CF4-E7AE5CA10B68}"/>
              </a:ext>
            </a:extLst>
          </p:cNvPr>
          <p:cNvCxnSpPr>
            <a:cxnSpLocks/>
          </p:cNvCxnSpPr>
          <p:nvPr/>
        </p:nvCxnSpPr>
        <p:spPr>
          <a:xfrm flipV="1">
            <a:off x="6083968" y="0"/>
            <a:ext cx="0" cy="6858000"/>
          </a:xfrm>
          <a:prstGeom prst="line">
            <a:avLst/>
          </a:prstGeom>
          <a:ln w="31750">
            <a:solidFill>
              <a:schemeClr val="bg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207DD132-BB8E-4D76-B9F1-D5960F54AD2B}"/>
              </a:ext>
            </a:extLst>
          </p:cNvPr>
          <p:cNvCxnSpPr>
            <a:cxnSpLocks/>
          </p:cNvCxnSpPr>
          <p:nvPr/>
        </p:nvCxnSpPr>
        <p:spPr>
          <a:xfrm flipV="1">
            <a:off x="727292" y="1175182"/>
            <a:ext cx="4590666" cy="11498"/>
          </a:xfrm>
          <a:prstGeom prst="line">
            <a:avLst/>
          </a:prstGeom>
          <a:ln w="22225">
            <a:solidFill>
              <a:srgbClr val="595E6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itle Placeholder 1">
            <a:extLst>
              <a:ext uri="{FF2B5EF4-FFF2-40B4-BE49-F238E27FC236}">
                <a16:creationId xmlns:a16="http://schemas.microsoft.com/office/drawing/2014/main" xmlns="" id="{99642AF9-815D-4BF2-A7D4-05D096BDFE67}"/>
              </a:ext>
            </a:extLst>
          </p:cNvPr>
          <p:cNvSpPr txBox="1">
            <a:spLocks/>
          </p:cNvSpPr>
          <p:nvPr/>
        </p:nvSpPr>
        <p:spPr>
          <a:xfrm>
            <a:off x="614941" y="1125390"/>
            <a:ext cx="6073370" cy="68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595E61"/>
                </a:solidFill>
                <a:latin typeface="Avenir Next LT Pro" panose="020B0504020202020204" pitchFamily="34" charset="0"/>
                <a:ea typeface="+mj-ea"/>
                <a:cs typeface="+mj-cs"/>
              </a:defRPr>
            </a:lvl1pPr>
          </a:lstStyle>
          <a:p>
            <a:r>
              <a:rPr lang="en-US" sz="1800" b="0" i="1" dirty="0"/>
              <a:t>Some examples of the 10 SWEAP outcomes…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1D47E82D-3C8F-456E-B4A6-E956526639DC}"/>
              </a:ext>
            </a:extLst>
          </p:cNvPr>
          <p:cNvGrpSpPr/>
          <p:nvPr/>
        </p:nvGrpSpPr>
        <p:grpSpPr>
          <a:xfrm>
            <a:off x="5789122" y="1606034"/>
            <a:ext cx="637818" cy="580950"/>
            <a:chOff x="5789122" y="775849"/>
            <a:chExt cx="637818" cy="58095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D1C67B65-10D6-4342-8F76-55BCA2F949C3}"/>
                </a:ext>
              </a:extLst>
            </p:cNvPr>
            <p:cNvSpPr/>
            <p:nvPr userDrawn="1"/>
          </p:nvSpPr>
          <p:spPr>
            <a:xfrm>
              <a:off x="5904356" y="830897"/>
              <a:ext cx="383287" cy="430682"/>
            </a:xfrm>
            <a:prstGeom prst="rect">
              <a:avLst/>
            </a:prstGeom>
            <a:solidFill>
              <a:srgbClr val="004B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itle Placeholder 1">
              <a:extLst>
                <a:ext uri="{FF2B5EF4-FFF2-40B4-BE49-F238E27FC236}">
                  <a16:creationId xmlns:a16="http://schemas.microsoft.com/office/drawing/2014/main" xmlns="" id="{7FBC36D2-A9FB-497E-86D9-C0CB23965B9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789122" y="775849"/>
              <a:ext cx="637818" cy="5809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0" kern="1200">
                  <a:solidFill>
                    <a:srgbClr val="595E61"/>
                  </a:solidFill>
                  <a:latin typeface="Avenir Next LT Pro" panose="020B0504020202020204" pitchFamily="34" charset="0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  <a:spcAft>
                  <a:spcPts val="600"/>
                </a:spcAft>
              </a:pPr>
              <a:r>
                <a:rPr lang="en-US" sz="2400" b="1" dirty="0">
                  <a:solidFill>
                    <a:schemeClr val="bg1"/>
                  </a:solidFill>
                  <a:latin typeface="Avenir Next LT Pro" panose="020B0504020202020204" pitchFamily="34" charset="0"/>
                </a:rPr>
                <a:t>1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E9B9D131-B97F-4A59-84BE-244B3EE52BDE}"/>
              </a:ext>
            </a:extLst>
          </p:cNvPr>
          <p:cNvGrpSpPr/>
          <p:nvPr/>
        </p:nvGrpSpPr>
        <p:grpSpPr>
          <a:xfrm>
            <a:off x="5777090" y="3066111"/>
            <a:ext cx="637818" cy="580950"/>
            <a:chOff x="5789122" y="751785"/>
            <a:chExt cx="637818" cy="58095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32C88702-4D49-4258-8848-13BB3D3BB2E5}"/>
                </a:ext>
              </a:extLst>
            </p:cNvPr>
            <p:cNvSpPr/>
            <p:nvPr userDrawn="1"/>
          </p:nvSpPr>
          <p:spPr>
            <a:xfrm>
              <a:off x="5904356" y="830897"/>
              <a:ext cx="383287" cy="430682"/>
            </a:xfrm>
            <a:prstGeom prst="rect">
              <a:avLst/>
            </a:prstGeom>
            <a:solidFill>
              <a:srgbClr val="05C3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itle Placeholder 1">
              <a:extLst>
                <a:ext uri="{FF2B5EF4-FFF2-40B4-BE49-F238E27FC236}">
                  <a16:creationId xmlns:a16="http://schemas.microsoft.com/office/drawing/2014/main" xmlns="" id="{F49D3578-0618-423F-AE41-0E11FF528A23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789122" y="751785"/>
              <a:ext cx="637818" cy="5809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0" kern="1200">
                  <a:solidFill>
                    <a:srgbClr val="595E61"/>
                  </a:solidFill>
                  <a:latin typeface="Avenir Next LT Pro" panose="020B0504020202020204" pitchFamily="34" charset="0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  <a:spcAft>
                  <a:spcPts val="600"/>
                </a:spcAft>
              </a:pPr>
              <a:r>
                <a:rPr lang="en-US" sz="2400" b="1" dirty="0">
                  <a:solidFill>
                    <a:schemeClr val="bg1"/>
                  </a:solidFill>
                  <a:latin typeface="Avenir Next LT Pro" panose="020B0504020202020204" pitchFamily="34" charset="0"/>
                </a:rPr>
                <a:t>2</a:t>
              </a:r>
            </a:p>
          </p:txBody>
        </p:sp>
      </p:grpSp>
      <p:sp>
        <p:nvSpPr>
          <p:cNvPr id="12" name="Title Placeholder 1">
            <a:extLst>
              <a:ext uri="{FF2B5EF4-FFF2-40B4-BE49-F238E27FC236}">
                <a16:creationId xmlns:a16="http://schemas.microsoft.com/office/drawing/2014/main" xmlns="" id="{AFA4FA1B-4818-4A88-8494-5D65EE6DC9B6}"/>
              </a:ext>
            </a:extLst>
          </p:cNvPr>
          <p:cNvSpPr txBox="1">
            <a:spLocks/>
          </p:cNvSpPr>
          <p:nvPr/>
        </p:nvSpPr>
        <p:spPr>
          <a:xfrm>
            <a:off x="6578854" y="1928279"/>
            <a:ext cx="5205105" cy="645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lvl="0" defTabSz="914400">
              <a:lnSpc>
                <a:spcPct val="90000"/>
              </a:lnSpc>
              <a:spcBef>
                <a:spcPct val="0"/>
              </a:spcBef>
              <a:buNone/>
              <a:defRPr sz="1300" b="0" i="0">
                <a:solidFill>
                  <a:srgbClr val="595E61"/>
                </a:solidFill>
                <a:latin typeface="Avenir Next LT Pro" panose="020B0504020202020204" pitchFamily="34" charset="0"/>
                <a:ea typeface="+mj-ea"/>
                <a:cs typeface="+mj-cs"/>
              </a:defRPr>
            </a:lvl1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The proportion of Coloradans (in each river basin) who can identify how water supports their quality of life, as well as the threats to and potential solutions for a sustainable water supply, increases.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xmlns="" id="{CC495791-7EA2-4E81-B439-AFDF9203D260}"/>
              </a:ext>
            </a:extLst>
          </p:cNvPr>
          <p:cNvSpPr txBox="1">
            <a:spLocks/>
          </p:cNvSpPr>
          <p:nvPr/>
        </p:nvSpPr>
        <p:spPr>
          <a:xfrm>
            <a:off x="6526428" y="1489276"/>
            <a:ext cx="2244092" cy="716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595E61"/>
                </a:solidFill>
                <a:latin typeface="Avenir Next LT Pro" panose="020B0504020202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595E61"/>
                </a:solidFill>
                <a:latin typeface="Avenir Next LT Pro Light" panose="020B0304020202020204" pitchFamily="34" charset="0"/>
              </a:rPr>
              <a:t>AWARENESS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xmlns="" id="{2387979C-5E37-4A92-B4A1-9A515E2D501E}"/>
              </a:ext>
            </a:extLst>
          </p:cNvPr>
          <p:cNvSpPr txBox="1">
            <a:spLocks/>
          </p:cNvSpPr>
          <p:nvPr/>
        </p:nvSpPr>
        <p:spPr>
          <a:xfrm>
            <a:off x="6582568" y="3378841"/>
            <a:ext cx="5205105" cy="7169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lvl="0" defTabSz="914400">
              <a:lnSpc>
                <a:spcPct val="90000"/>
              </a:lnSpc>
              <a:spcBef>
                <a:spcPct val="0"/>
              </a:spcBef>
              <a:buNone/>
              <a:defRPr sz="1300" b="0" i="0">
                <a:solidFill>
                  <a:srgbClr val="595E61"/>
                </a:solidFill>
                <a:latin typeface="Avenir Next LT Pro" panose="020B0504020202020204" pitchFamily="34" charset="0"/>
                <a:ea typeface="+mj-ea"/>
                <a:cs typeface="+mj-cs"/>
              </a:defRPr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The proportion of Coloradans (in each river basin) who can articulate at least three “critical water concepts,” increases.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xmlns="" id="{6C6A937A-BA36-456C-93FA-6ED147BB0518}"/>
              </a:ext>
            </a:extLst>
          </p:cNvPr>
          <p:cNvSpPr txBox="1">
            <a:spLocks/>
          </p:cNvSpPr>
          <p:nvPr/>
        </p:nvSpPr>
        <p:spPr>
          <a:xfrm>
            <a:off x="6506077" y="2977550"/>
            <a:ext cx="3684669" cy="716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595E61"/>
                </a:solidFill>
                <a:latin typeface="Avenir Next LT Pro" panose="020B0504020202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sz="3100" b="1" kern="1200" dirty="0">
                <a:solidFill>
                  <a:srgbClr val="595E61"/>
                </a:solidFill>
                <a:latin typeface="Avenir Next LT Pro Light" panose="020B0304020202020204" pitchFamily="34" charset="0"/>
                <a:ea typeface="+mj-ea"/>
                <a:cs typeface="+mj-cs"/>
              </a:rPr>
              <a:t>KNOWLEDGE</a:t>
            </a:r>
            <a:r>
              <a:rPr lang="en-US" sz="2800" b="1" dirty="0">
                <a:solidFill>
                  <a:srgbClr val="595E61"/>
                </a:solidFill>
                <a:latin typeface="Avenir Next LT Pro Light" panose="020B0304020202020204" pitchFamily="34" charset="0"/>
              </a:rPr>
              <a:t> &amp; SKILLS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39B7656A-FF6D-4A66-B419-E69AB41B6634}"/>
              </a:ext>
            </a:extLst>
          </p:cNvPr>
          <p:cNvGrpSpPr/>
          <p:nvPr/>
        </p:nvGrpSpPr>
        <p:grpSpPr>
          <a:xfrm>
            <a:off x="5789122" y="4240285"/>
            <a:ext cx="637818" cy="580950"/>
            <a:chOff x="5789122" y="751785"/>
            <a:chExt cx="637818" cy="58095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28973FC4-A37E-4634-9CB8-C878F175200C}"/>
                </a:ext>
              </a:extLst>
            </p:cNvPr>
            <p:cNvSpPr/>
            <p:nvPr userDrawn="1"/>
          </p:nvSpPr>
          <p:spPr>
            <a:xfrm>
              <a:off x="5904356" y="830897"/>
              <a:ext cx="383287" cy="430682"/>
            </a:xfrm>
            <a:prstGeom prst="rect">
              <a:avLst/>
            </a:prstGeom>
            <a:solidFill>
              <a:srgbClr val="84B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itle Placeholder 1">
              <a:extLst>
                <a:ext uri="{FF2B5EF4-FFF2-40B4-BE49-F238E27FC236}">
                  <a16:creationId xmlns:a16="http://schemas.microsoft.com/office/drawing/2014/main" xmlns="" id="{BAFAB79B-3B8C-461B-BB7E-3B6BA08314B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789122" y="751785"/>
              <a:ext cx="637818" cy="5809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0" kern="1200">
                  <a:solidFill>
                    <a:srgbClr val="595E61"/>
                  </a:solidFill>
                  <a:latin typeface="Avenir Next LT Pro" panose="020B0504020202020204" pitchFamily="34" charset="0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  <a:spcAft>
                  <a:spcPts val="600"/>
                </a:spcAft>
              </a:pPr>
              <a:r>
                <a:rPr lang="en-US" sz="2400" b="1" dirty="0">
                  <a:solidFill>
                    <a:schemeClr val="bg1"/>
                  </a:solidFill>
                  <a:latin typeface="Avenir Next LT Pro" panose="020B0504020202020204" pitchFamily="34" charset="0"/>
                </a:rPr>
                <a:t>3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5934C9D4-D1B4-4231-B001-D368B4DB7F61}"/>
              </a:ext>
            </a:extLst>
          </p:cNvPr>
          <p:cNvGrpSpPr/>
          <p:nvPr/>
        </p:nvGrpSpPr>
        <p:grpSpPr>
          <a:xfrm>
            <a:off x="5789122" y="5501155"/>
            <a:ext cx="637818" cy="580950"/>
            <a:chOff x="5789122" y="751785"/>
            <a:chExt cx="637818" cy="58095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B307EF58-6992-4BD6-96CD-507CA6D53C37}"/>
                </a:ext>
              </a:extLst>
            </p:cNvPr>
            <p:cNvSpPr/>
            <p:nvPr userDrawn="1"/>
          </p:nvSpPr>
          <p:spPr>
            <a:xfrm>
              <a:off x="5904356" y="830897"/>
              <a:ext cx="383287" cy="430682"/>
            </a:xfrm>
            <a:prstGeom prst="rect">
              <a:avLst/>
            </a:prstGeom>
            <a:solidFill>
              <a:srgbClr val="D860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itle Placeholder 1">
              <a:extLst>
                <a:ext uri="{FF2B5EF4-FFF2-40B4-BE49-F238E27FC236}">
                  <a16:creationId xmlns:a16="http://schemas.microsoft.com/office/drawing/2014/main" xmlns="" id="{3D9992F1-EDBB-49BF-8BEF-0C6858E77EA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789122" y="751785"/>
              <a:ext cx="637818" cy="5809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0" kern="1200">
                  <a:solidFill>
                    <a:srgbClr val="595E61"/>
                  </a:solidFill>
                  <a:latin typeface="Avenir Next LT Pro" panose="020B0504020202020204" pitchFamily="34" charset="0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  <a:spcAft>
                  <a:spcPts val="600"/>
                </a:spcAft>
              </a:pPr>
              <a:r>
                <a:rPr lang="en-US" sz="2400" b="1" dirty="0">
                  <a:solidFill>
                    <a:schemeClr val="bg1"/>
                  </a:solidFill>
                  <a:latin typeface="Avenir Next LT Pro" panose="020B0504020202020204" pitchFamily="34" charset="0"/>
                </a:rPr>
                <a:t>4</a:t>
              </a:r>
            </a:p>
          </p:txBody>
        </p:sp>
      </p:grpSp>
      <p:sp>
        <p:nvSpPr>
          <p:cNvPr id="22" name="Title Placeholder 1">
            <a:extLst>
              <a:ext uri="{FF2B5EF4-FFF2-40B4-BE49-F238E27FC236}">
                <a16:creationId xmlns:a16="http://schemas.microsoft.com/office/drawing/2014/main" xmlns="" id="{488AEC71-C86C-4F8D-A63C-7682E4E10CFF}"/>
              </a:ext>
            </a:extLst>
          </p:cNvPr>
          <p:cNvSpPr txBox="1">
            <a:spLocks/>
          </p:cNvSpPr>
          <p:nvPr/>
        </p:nvSpPr>
        <p:spPr>
          <a:xfrm>
            <a:off x="6577640" y="4592145"/>
            <a:ext cx="5205105" cy="6128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lvl="0" defTabSz="914400">
              <a:lnSpc>
                <a:spcPct val="90000"/>
              </a:lnSpc>
              <a:spcBef>
                <a:spcPct val="0"/>
              </a:spcBef>
              <a:buNone/>
              <a:defRPr sz="1300" b="0" i="0">
                <a:solidFill>
                  <a:srgbClr val="595E61"/>
                </a:solidFill>
                <a:latin typeface="Avenir Next LT Pro" panose="020B0504020202020204" pitchFamily="34" charset="0"/>
                <a:ea typeface="+mj-ea"/>
                <a:cs typeface="+mj-cs"/>
              </a:defRPr>
            </a:lvl1pPr>
          </a:lstStyle>
          <a:p>
            <a:pPr lvl="0"/>
            <a:endParaRPr lang="en-US" dirty="0"/>
          </a:p>
          <a:p>
            <a:endParaRPr lang="en-US" sz="1300" b="0" i="0" u="none" strike="noStrike" kern="1200" baseline="0" dirty="0">
              <a:solidFill>
                <a:srgbClr val="595E61"/>
              </a:solidFill>
              <a:latin typeface="Avenir Next LT Pro" panose="020B0504020202020204" pitchFamily="34" charset="0"/>
              <a:ea typeface="+mj-ea"/>
              <a:cs typeface="+mj-cs"/>
            </a:endParaRPr>
          </a:p>
          <a:p>
            <a:r>
              <a:rPr lang="en-US" sz="1300" b="0" i="0" u="none" strike="noStrike" kern="1200" baseline="0" dirty="0">
                <a:solidFill>
                  <a:srgbClr val="595E61"/>
                </a:solidFill>
                <a:latin typeface="Avenir Next LT Pro" panose="020B0504020202020204" pitchFamily="34" charset="0"/>
                <a:ea typeface="+mj-ea"/>
                <a:cs typeface="+mj-cs"/>
              </a:rPr>
              <a:t>Participation in community discourse and decision processes about water at the state, regional and local levels increases.</a:t>
            </a:r>
            <a:endParaRPr lang="en-US" dirty="0"/>
          </a:p>
        </p:txBody>
      </p:sp>
      <p:sp>
        <p:nvSpPr>
          <p:cNvPr id="23" name="Title Placeholder 1">
            <a:extLst>
              <a:ext uri="{FF2B5EF4-FFF2-40B4-BE49-F238E27FC236}">
                <a16:creationId xmlns:a16="http://schemas.microsoft.com/office/drawing/2014/main" xmlns="" id="{A157164E-50CF-4E97-B8D6-AC7AA9189B6C}"/>
              </a:ext>
            </a:extLst>
          </p:cNvPr>
          <p:cNvSpPr txBox="1">
            <a:spLocks/>
          </p:cNvSpPr>
          <p:nvPr/>
        </p:nvSpPr>
        <p:spPr>
          <a:xfrm>
            <a:off x="6473854" y="4177206"/>
            <a:ext cx="3474162" cy="716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595E61"/>
                </a:solidFill>
                <a:latin typeface="Avenir Next LT Pro" panose="020B0504020202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sz="2800" b="1" kern="1200" dirty="0">
                <a:solidFill>
                  <a:srgbClr val="595E61"/>
                </a:solidFill>
                <a:latin typeface="Avenir Next LT Pro Light" panose="020B0304020202020204" pitchFamily="34" charset="0"/>
                <a:ea typeface="+mj-ea"/>
                <a:cs typeface="+mj-cs"/>
              </a:rPr>
              <a:t>BEHAVIOR</a:t>
            </a:r>
            <a:r>
              <a:rPr lang="en-US" sz="2800" b="1" dirty="0">
                <a:solidFill>
                  <a:srgbClr val="595E61"/>
                </a:solidFill>
                <a:latin typeface="Avenir Next LT Pro Light" panose="020B0304020202020204" pitchFamily="34" charset="0"/>
              </a:rPr>
              <a:t> CHANGE</a:t>
            </a:r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xmlns="" id="{D24EC032-FD04-4303-9409-8AD32423C041}"/>
              </a:ext>
            </a:extLst>
          </p:cNvPr>
          <p:cNvSpPr txBox="1">
            <a:spLocks/>
          </p:cNvSpPr>
          <p:nvPr/>
        </p:nvSpPr>
        <p:spPr>
          <a:xfrm>
            <a:off x="6580873" y="5835411"/>
            <a:ext cx="4444420" cy="5151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lvl="0" defTabSz="914400">
              <a:lnSpc>
                <a:spcPct val="90000"/>
              </a:lnSpc>
              <a:spcBef>
                <a:spcPct val="0"/>
              </a:spcBef>
              <a:buNone/>
              <a:defRPr sz="1300" b="0" i="0">
                <a:solidFill>
                  <a:srgbClr val="595E61"/>
                </a:solidFill>
                <a:latin typeface="Avenir Next LT Pro" panose="020B0504020202020204" pitchFamily="34" charset="0"/>
                <a:ea typeface="+mj-ea"/>
                <a:cs typeface="+mj-cs"/>
              </a:defRPr>
            </a:lvl1pPr>
          </a:lstStyle>
          <a:p>
            <a:pPr lvl="0" algn="l"/>
            <a:endParaRPr lang="en-US" dirty="0"/>
          </a:p>
          <a:p>
            <a:pPr algn="l"/>
            <a:endParaRPr lang="en-US" sz="1300" b="0" i="0" u="none" strike="noStrike" kern="1200" baseline="0" dirty="0">
              <a:solidFill>
                <a:srgbClr val="595E61"/>
              </a:solidFill>
              <a:latin typeface="Avenir Next LT Pro" panose="020B0504020202020204" pitchFamily="34" charset="0"/>
              <a:ea typeface="+mj-ea"/>
              <a:cs typeface="+mj-cs"/>
            </a:endParaRPr>
          </a:p>
          <a:p>
            <a:pPr algn="l"/>
            <a:r>
              <a:rPr lang="en-US" sz="1300" b="0" i="0" u="none" strike="noStrike" kern="1200" baseline="0" dirty="0">
                <a:solidFill>
                  <a:srgbClr val="595E61"/>
                </a:solidFill>
                <a:latin typeface="Avenir Next LT Pro" panose="020B0504020202020204" pitchFamily="34" charset="0"/>
                <a:ea typeface="+mj-ea"/>
                <a:cs typeface="+mj-cs"/>
              </a:rPr>
              <a:t>Where relevant, local and state policies and practices are supportive of advancing statewide water literacy. </a:t>
            </a:r>
            <a:endParaRPr lang="en-US" dirty="0"/>
          </a:p>
        </p:txBody>
      </p:sp>
      <p:sp>
        <p:nvSpPr>
          <p:cNvPr id="25" name="Title Placeholder 1">
            <a:extLst>
              <a:ext uri="{FF2B5EF4-FFF2-40B4-BE49-F238E27FC236}">
                <a16:creationId xmlns:a16="http://schemas.microsoft.com/office/drawing/2014/main" xmlns="" id="{12ED1284-0543-4411-8113-DF4A58F93218}"/>
              </a:ext>
            </a:extLst>
          </p:cNvPr>
          <p:cNvSpPr txBox="1">
            <a:spLocks/>
          </p:cNvSpPr>
          <p:nvPr/>
        </p:nvSpPr>
        <p:spPr>
          <a:xfrm>
            <a:off x="6568494" y="5420472"/>
            <a:ext cx="3474162" cy="716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595E61"/>
                </a:solidFill>
                <a:latin typeface="Avenir Next LT Pro" panose="020B0504020202020204" pitchFamily="34" charset="0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en-US" sz="2800" b="1" kern="1200" dirty="0">
                <a:solidFill>
                  <a:srgbClr val="595E61"/>
                </a:solidFill>
                <a:latin typeface="Avenir Next LT Pro Light" panose="020B0304020202020204" pitchFamily="34" charset="0"/>
                <a:ea typeface="+mj-ea"/>
                <a:cs typeface="+mj-cs"/>
              </a:rPr>
              <a:t>SYSTEMS</a:t>
            </a:r>
            <a:r>
              <a:rPr lang="en-US" sz="2800" b="1" dirty="0">
                <a:solidFill>
                  <a:srgbClr val="595E61"/>
                </a:solidFill>
                <a:latin typeface="Avenir Next LT Pro Light" panose="020B0304020202020204" pitchFamily="34" charset="0"/>
              </a:rPr>
              <a:t> CHANGE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25310310-F985-464F-815A-99B1244DAC26}"/>
              </a:ext>
            </a:extLst>
          </p:cNvPr>
          <p:cNvGrpSpPr/>
          <p:nvPr/>
        </p:nvGrpSpPr>
        <p:grpSpPr>
          <a:xfrm>
            <a:off x="9441987" y="0"/>
            <a:ext cx="2750011" cy="906867"/>
            <a:chOff x="9048391" y="0"/>
            <a:chExt cx="3143608" cy="1036663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79A71717-03B4-4A08-B2BD-E450A4561D5B}"/>
                </a:ext>
              </a:extLst>
            </p:cNvPr>
            <p:cNvGrpSpPr/>
            <p:nvPr userDrawn="1"/>
          </p:nvGrpSpPr>
          <p:grpSpPr>
            <a:xfrm>
              <a:off x="9048391" y="272759"/>
              <a:ext cx="3143607" cy="763904"/>
              <a:chOff x="8400492" y="3517306"/>
              <a:chExt cx="3791506" cy="921345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xmlns="" id="{69B97F04-BDFF-4B90-8219-E3DD14F241F5}"/>
                  </a:ext>
                </a:extLst>
              </p:cNvPr>
              <p:cNvSpPr/>
              <p:nvPr userDrawn="1"/>
            </p:nvSpPr>
            <p:spPr>
              <a:xfrm>
                <a:off x="8867775" y="3525254"/>
                <a:ext cx="3324223" cy="913397"/>
              </a:xfrm>
              <a:prstGeom prst="rect">
                <a:avLst/>
              </a:prstGeom>
              <a:solidFill>
                <a:srgbClr val="004B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Isosceles Triangle 31">
                <a:extLst>
                  <a:ext uri="{FF2B5EF4-FFF2-40B4-BE49-F238E27FC236}">
                    <a16:creationId xmlns:a16="http://schemas.microsoft.com/office/drawing/2014/main" xmlns="" id="{448EC36D-C237-4944-BFCF-0EEAFDC3F577}"/>
                  </a:ext>
                </a:extLst>
              </p:cNvPr>
              <p:cNvSpPr/>
              <p:nvPr userDrawn="1"/>
            </p:nvSpPr>
            <p:spPr>
              <a:xfrm>
                <a:off x="8400492" y="3517306"/>
                <a:ext cx="910581" cy="921345"/>
              </a:xfrm>
              <a:prstGeom prst="triangle">
                <a:avLst/>
              </a:prstGeom>
              <a:solidFill>
                <a:srgbClr val="004B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E7748B24-FD95-4BE0-9E5A-81C0B2990C01}"/>
                </a:ext>
              </a:extLst>
            </p:cNvPr>
            <p:cNvGrpSpPr/>
            <p:nvPr userDrawn="1"/>
          </p:nvGrpSpPr>
          <p:grpSpPr>
            <a:xfrm>
              <a:off x="9853248" y="0"/>
              <a:ext cx="2338751" cy="510441"/>
              <a:chOff x="9371231" y="3026573"/>
              <a:chExt cx="2820768" cy="615643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E65BCFC7-2D3D-4B7A-B629-F1F9285560C7}"/>
                  </a:ext>
                </a:extLst>
              </p:cNvPr>
              <p:cNvSpPr/>
              <p:nvPr userDrawn="1"/>
            </p:nvSpPr>
            <p:spPr>
              <a:xfrm>
                <a:off x="9676263" y="3032073"/>
                <a:ext cx="2515736" cy="610143"/>
              </a:xfrm>
              <a:prstGeom prst="rect">
                <a:avLst/>
              </a:prstGeom>
              <a:solidFill>
                <a:srgbClr val="84B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Isosceles Triangle 29">
                <a:extLst>
                  <a:ext uri="{FF2B5EF4-FFF2-40B4-BE49-F238E27FC236}">
                    <a16:creationId xmlns:a16="http://schemas.microsoft.com/office/drawing/2014/main" xmlns="" id="{A0E5F2F7-F5AF-4F6E-A844-1C60AE5D2B7E}"/>
                  </a:ext>
                </a:extLst>
              </p:cNvPr>
              <p:cNvSpPr/>
              <p:nvPr userDrawn="1"/>
            </p:nvSpPr>
            <p:spPr>
              <a:xfrm>
                <a:off x="9371231" y="3026573"/>
                <a:ext cx="603014" cy="615643"/>
              </a:xfrm>
              <a:prstGeom prst="triangle">
                <a:avLst/>
              </a:prstGeom>
              <a:solidFill>
                <a:srgbClr val="84B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33" name="Picture 32" descr="A group of people riding on the back of a boat&#10;&#10;Description automatically generated">
            <a:extLst>
              <a:ext uri="{FF2B5EF4-FFF2-40B4-BE49-F238E27FC236}">
                <a16:creationId xmlns:a16="http://schemas.microsoft.com/office/drawing/2014/main" xmlns="" id="{7216889B-5ECA-4323-8881-CD84F51A85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11" y="3480369"/>
            <a:ext cx="3785791" cy="2523860"/>
          </a:xfrm>
          <a:prstGeom prst="rect">
            <a:avLst/>
          </a:prstGeom>
        </p:spPr>
      </p:pic>
      <p:pic>
        <p:nvPicPr>
          <p:cNvPr id="34" name="Picture 33" descr="A group of people sitting on a rock next to a body of water&#10;&#10;Description automatically generated">
            <a:extLst>
              <a:ext uri="{FF2B5EF4-FFF2-40B4-BE49-F238E27FC236}">
                <a16:creationId xmlns:a16="http://schemas.microsoft.com/office/drawing/2014/main" xmlns="" id="{F4CDDF4E-B9F3-4A37-B190-2F9F2D55A5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202" y="2208709"/>
            <a:ext cx="2497371" cy="187302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8C6B304B-0BFE-4C19-BB06-BD6CD75876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7788" y="1016036"/>
            <a:ext cx="1932028" cy="52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71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9386433-040E-4CED-89B5-FD32A94AB4A8}"/>
              </a:ext>
            </a:extLst>
          </p:cNvPr>
          <p:cNvSpPr/>
          <p:nvPr/>
        </p:nvSpPr>
        <p:spPr>
          <a:xfrm>
            <a:off x="1041683" y="1900920"/>
            <a:ext cx="5325649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b="0" i="0" dirty="0">
              <a:solidFill>
                <a:srgbClr val="595E61"/>
              </a:solidFill>
              <a:latin typeface="Avenir Next LT Pro" panose="020B05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b="0" i="0" dirty="0">
              <a:solidFill>
                <a:srgbClr val="595E61"/>
              </a:solidFill>
              <a:latin typeface="Avenir Next LT Pro" panose="020B0504020202020204" pitchFamily="34" charset="0"/>
            </a:endParaRP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595E61"/>
                </a:solidFill>
                <a:latin typeface="Avenir Next LT Pro" panose="020B0504020202020204" pitchFamily="34" charset="0"/>
              </a:rPr>
              <a:t>Organizations and individual educators will develop actions to </a:t>
            </a:r>
            <a:r>
              <a:rPr lang="en-US" sz="1600" b="1" i="1" dirty="0">
                <a:solidFill>
                  <a:srgbClr val="595E61"/>
                </a:solidFill>
                <a:latin typeface="Avenir Next LT Pro Light" panose="020B0304020202020204" pitchFamily="34" charset="0"/>
              </a:rPr>
              <a:t>meet the unique needs and interests of their communities</a:t>
            </a:r>
            <a:r>
              <a:rPr lang="en-US" sz="1600" b="0" i="0" dirty="0">
                <a:solidFill>
                  <a:srgbClr val="595E61"/>
                </a:solidFill>
                <a:latin typeface="Avenir Next LT Pro" panose="020B0504020202020204" pitchFamily="34" charset="0"/>
              </a:rPr>
              <a:t>, while also contributing to the shared outcomes identified in SWEAP.</a:t>
            </a:r>
            <a:endParaRPr lang="en-US" sz="1600" b="0" i="0" kern="1200" dirty="0">
              <a:solidFill>
                <a:srgbClr val="595E61"/>
              </a:solidFill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50" lvl="0" indent="-285750" algn="l" defTabSz="457200" rtl="0" eaLnBrk="1" latinLnBrk="0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0" i="0" kern="1200" dirty="0">
                <a:solidFill>
                  <a:srgbClr val="595E61"/>
                </a:solidFill>
                <a:latin typeface="Avenir Next LT Pro" panose="020B0504020202020204" pitchFamily="34" charset="0"/>
                <a:ea typeface="+mn-ea"/>
                <a:cs typeface="+mn-cs"/>
              </a:rPr>
              <a:t>No one is expected to address every outcome or embrace every strategy.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b="0" i="0" dirty="0">
              <a:solidFill>
                <a:srgbClr val="595E6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5F1085E-46D1-4405-8A8F-3D55258E3CA1}"/>
              </a:ext>
            </a:extLst>
          </p:cNvPr>
          <p:cNvSpPr/>
          <p:nvPr/>
        </p:nvSpPr>
        <p:spPr>
          <a:xfrm>
            <a:off x="791589" y="1036527"/>
            <a:ext cx="5110845" cy="757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defTabSz="9144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4800" b="1" i="1" dirty="0">
                <a:solidFill>
                  <a:srgbClr val="595E61"/>
                </a:solidFill>
                <a:latin typeface="Avenir Next LT Pro" panose="020B0504020202020204" pitchFamily="34" charset="0"/>
                <a:ea typeface="+mj-ea"/>
                <a:cs typeface="+mj-cs"/>
              </a:rPr>
              <a:t>HOW CAN I GET INVOLVED?</a:t>
            </a:r>
          </a:p>
        </p:txBody>
      </p:sp>
      <p:pic>
        <p:nvPicPr>
          <p:cNvPr id="4" name="Picture 3" descr="A picture containing toy, drawing&#10;&#10;Description automatically generated">
            <a:extLst>
              <a:ext uri="{FF2B5EF4-FFF2-40B4-BE49-F238E27FC236}">
                <a16:creationId xmlns:a16="http://schemas.microsoft.com/office/drawing/2014/main" xmlns="" id="{6E9D1556-630B-44D7-91C1-D88C98D22D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798" y="4176216"/>
            <a:ext cx="1788582" cy="178858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F131C5C-E001-4E69-B001-A82D1D80263B}"/>
              </a:ext>
            </a:extLst>
          </p:cNvPr>
          <p:cNvSpPr/>
          <p:nvPr/>
        </p:nvSpPr>
        <p:spPr>
          <a:xfrm>
            <a:off x="1268644" y="5952105"/>
            <a:ext cx="532564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b="1" i="1" kern="1200" dirty="0">
                <a:solidFill>
                  <a:srgbClr val="595E61"/>
                </a:solidFill>
                <a:latin typeface="Avenir Next LT Pro" panose="020B0504020202020204" pitchFamily="34" charset="0"/>
                <a:ea typeface="+mn-ea"/>
                <a:cs typeface="+mn-cs"/>
              </a:rPr>
              <a:t>SWEAP bridges water education gaps across the state by supporting and expanding educator reach.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CCCA5416-4EF8-4C35-93CD-1F3FD9F68591}"/>
              </a:ext>
            </a:extLst>
          </p:cNvPr>
          <p:cNvCxnSpPr>
            <a:cxnSpLocks/>
          </p:cNvCxnSpPr>
          <p:nvPr/>
        </p:nvCxnSpPr>
        <p:spPr>
          <a:xfrm>
            <a:off x="907927" y="2054771"/>
            <a:ext cx="3291094" cy="0"/>
          </a:xfrm>
          <a:prstGeom prst="line">
            <a:avLst/>
          </a:prstGeom>
          <a:ln w="25400">
            <a:solidFill>
              <a:srgbClr val="595E6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5578CC3-FDB0-4C22-B56D-C2BA147A42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3594" y="2526211"/>
            <a:ext cx="4196061" cy="3147046"/>
          </a:xfrm>
          <a:prstGeom prst="rect">
            <a:avLst/>
          </a:prstGeom>
          <a:ln w="25400">
            <a:noFill/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E993911A-925A-4237-8378-552CBC829254}"/>
              </a:ext>
            </a:extLst>
          </p:cNvPr>
          <p:cNvGrpSpPr/>
          <p:nvPr/>
        </p:nvGrpSpPr>
        <p:grpSpPr>
          <a:xfrm>
            <a:off x="9441987" y="0"/>
            <a:ext cx="2750011" cy="906867"/>
            <a:chOff x="9048391" y="0"/>
            <a:chExt cx="3143608" cy="103666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BA58F4E1-295A-4B11-8F3B-C9BD614E3083}"/>
                </a:ext>
              </a:extLst>
            </p:cNvPr>
            <p:cNvGrpSpPr/>
            <p:nvPr userDrawn="1"/>
          </p:nvGrpSpPr>
          <p:grpSpPr>
            <a:xfrm>
              <a:off x="9048391" y="272759"/>
              <a:ext cx="3143607" cy="763904"/>
              <a:chOff x="8400492" y="3517306"/>
              <a:chExt cx="3791506" cy="921345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7ACF5D93-CF77-4D95-9C3B-0EAECDBF8F4F}"/>
                  </a:ext>
                </a:extLst>
              </p:cNvPr>
              <p:cNvSpPr/>
              <p:nvPr userDrawn="1"/>
            </p:nvSpPr>
            <p:spPr>
              <a:xfrm>
                <a:off x="8867775" y="3525254"/>
                <a:ext cx="3324223" cy="913397"/>
              </a:xfrm>
              <a:prstGeom prst="rect">
                <a:avLst/>
              </a:prstGeom>
              <a:solidFill>
                <a:srgbClr val="004B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Isosceles Triangle 13">
                <a:extLst>
                  <a:ext uri="{FF2B5EF4-FFF2-40B4-BE49-F238E27FC236}">
                    <a16:creationId xmlns:a16="http://schemas.microsoft.com/office/drawing/2014/main" xmlns="" id="{A086540E-874D-4F5F-9EA5-94519C423C4A}"/>
                  </a:ext>
                </a:extLst>
              </p:cNvPr>
              <p:cNvSpPr/>
              <p:nvPr userDrawn="1"/>
            </p:nvSpPr>
            <p:spPr>
              <a:xfrm>
                <a:off x="8400492" y="3517306"/>
                <a:ext cx="910581" cy="921345"/>
              </a:xfrm>
              <a:prstGeom prst="triangle">
                <a:avLst/>
              </a:prstGeom>
              <a:solidFill>
                <a:srgbClr val="004B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22CE5376-40D4-4323-AE61-AAD65DAAC8CC}"/>
                </a:ext>
              </a:extLst>
            </p:cNvPr>
            <p:cNvGrpSpPr/>
            <p:nvPr userDrawn="1"/>
          </p:nvGrpSpPr>
          <p:grpSpPr>
            <a:xfrm>
              <a:off x="9853248" y="0"/>
              <a:ext cx="2338751" cy="510441"/>
              <a:chOff x="9371231" y="3026573"/>
              <a:chExt cx="2820768" cy="615643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EE80386F-BF09-4C6C-AEC9-CE1AAD63DB4B}"/>
                  </a:ext>
                </a:extLst>
              </p:cNvPr>
              <p:cNvSpPr/>
              <p:nvPr userDrawn="1"/>
            </p:nvSpPr>
            <p:spPr>
              <a:xfrm>
                <a:off x="9676263" y="3032073"/>
                <a:ext cx="2515736" cy="610143"/>
              </a:xfrm>
              <a:prstGeom prst="rect">
                <a:avLst/>
              </a:prstGeom>
              <a:solidFill>
                <a:srgbClr val="84B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Isosceles Triangle 11">
                <a:extLst>
                  <a:ext uri="{FF2B5EF4-FFF2-40B4-BE49-F238E27FC236}">
                    <a16:creationId xmlns:a16="http://schemas.microsoft.com/office/drawing/2014/main" xmlns="" id="{347BFF67-42EE-416C-A8DC-390E5138DE8A}"/>
                  </a:ext>
                </a:extLst>
              </p:cNvPr>
              <p:cNvSpPr/>
              <p:nvPr userDrawn="1"/>
            </p:nvSpPr>
            <p:spPr>
              <a:xfrm>
                <a:off x="9371231" y="3026573"/>
                <a:ext cx="603014" cy="615643"/>
              </a:xfrm>
              <a:prstGeom prst="triangle">
                <a:avLst/>
              </a:prstGeom>
              <a:solidFill>
                <a:srgbClr val="84B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E9DC92B-783F-45E3-87A9-4E20304878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7788" y="1016036"/>
            <a:ext cx="1932028" cy="52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049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741</Words>
  <Application>Microsoft Office PowerPoint</Application>
  <PresentationFormat>Widescreen</PresentationFormat>
  <Paragraphs>125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Avenir Next LT Pro</vt:lpstr>
      <vt:lpstr>Avenir Next LT Pro Light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</dc:creator>
  <cp:lastModifiedBy>Jayla Poppleton</cp:lastModifiedBy>
  <cp:revision>4</cp:revision>
  <dcterms:created xsi:type="dcterms:W3CDTF">2020-04-13T19:53:52Z</dcterms:created>
  <dcterms:modified xsi:type="dcterms:W3CDTF">2020-04-14T23:20:58Z</dcterms:modified>
</cp:coreProperties>
</file>